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693400" cy="75565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ouisville I" panose="020B0604020202020204" charset="0"/>
      <p:regular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46" d="100"/>
          <a:sy n="146" d="100"/>
        </p:scale>
        <p:origin x="1508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7.svg"/><Relationship Id="rId10" Type="http://schemas.openxmlformats.org/officeDocument/2006/relationships/image" Target="../media/image3.sv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.svg"/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4.svg"/><Relationship Id="rId5" Type="http://schemas.openxmlformats.org/officeDocument/2006/relationships/image" Target="../media/image7.sv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42.svg"/><Relationship Id="rId1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0.jpe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4.png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18" Type="http://schemas.openxmlformats.org/officeDocument/2006/relationships/image" Target="../media/image20.jpeg"/><Relationship Id="rId3" Type="http://schemas.openxmlformats.org/officeDocument/2006/relationships/image" Target="../media/image5.svg"/><Relationship Id="rId7" Type="http://schemas.openxmlformats.org/officeDocument/2006/relationships/image" Target="../media/image3.svg"/><Relationship Id="rId12" Type="http://schemas.openxmlformats.org/officeDocument/2006/relationships/image" Target="../media/image14.png"/><Relationship Id="rId17" Type="http://schemas.openxmlformats.org/officeDocument/2006/relationships/image" Target="../media/image22.sv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7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6.png"/><Relationship Id="rId17" Type="http://schemas.openxmlformats.org/officeDocument/2006/relationships/image" Target="../media/image26.svg"/><Relationship Id="rId2" Type="http://schemas.openxmlformats.org/officeDocument/2006/relationships/image" Target="../media/image4.png"/><Relationship Id="rId16" Type="http://schemas.openxmlformats.org/officeDocument/2006/relationships/image" Target="../media/image25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3.svg"/><Relationship Id="rId15" Type="http://schemas.openxmlformats.org/officeDocument/2006/relationships/image" Target="../media/image24.svg"/><Relationship Id="rId10" Type="http://schemas.openxmlformats.org/officeDocument/2006/relationships/image" Target="../media/image14.png"/><Relationship Id="rId19" Type="http://schemas.openxmlformats.org/officeDocument/2006/relationships/image" Target="../media/image28.svg"/><Relationship Id="rId4" Type="http://schemas.openxmlformats.org/officeDocument/2006/relationships/image" Target="../media/image2.png"/><Relationship Id="rId9" Type="http://schemas.openxmlformats.org/officeDocument/2006/relationships/image" Target="../media/image13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.svg"/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2.svg"/><Relationship Id="rId5" Type="http://schemas.openxmlformats.org/officeDocument/2006/relationships/image" Target="../media/image7.sv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sv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7.svg"/><Relationship Id="rId10" Type="http://schemas.openxmlformats.org/officeDocument/2006/relationships/image" Target="../media/image3.sv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7.svg"/><Relationship Id="rId3" Type="http://schemas.openxmlformats.org/officeDocument/2006/relationships/image" Target="../media/image5.svg"/><Relationship Id="rId7" Type="http://schemas.openxmlformats.org/officeDocument/2006/relationships/image" Target="../media/image3.svg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7.sv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svg"/><Relationship Id="rId7" Type="http://schemas.openxmlformats.org/officeDocument/2006/relationships/image" Target="../media/image3.svg"/><Relationship Id="rId12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9.svg"/><Relationship Id="rId5" Type="http://schemas.openxmlformats.org/officeDocument/2006/relationships/image" Target="../media/image7.sv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E47779A-DA30-4411-83D3-EFF736CEEC7F}"/>
              </a:ext>
            </a:extLst>
          </p:cNvPr>
          <p:cNvSpPr txBox="1"/>
          <p:nvPr/>
        </p:nvSpPr>
        <p:spPr>
          <a:xfrm>
            <a:off x="584200" y="2178050"/>
            <a:ext cx="9525000" cy="3063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5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DESIGNING A</a:t>
            </a:r>
            <a:r>
              <a:rPr lang="sl-SI" sz="55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N </a:t>
            </a:r>
            <a:r>
              <a:rPr lang="sl-SI" sz="5500" b="1" dirty="0" err="1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educational</a:t>
            </a:r>
            <a:r>
              <a:rPr lang="sl-SI" sz="55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 trail </a:t>
            </a:r>
            <a:r>
              <a:rPr lang="en-US" sz="55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BASED</a:t>
            </a:r>
            <a:r>
              <a:rPr lang="sl-SI" sz="55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 </a:t>
            </a:r>
            <a:r>
              <a:rPr lang="en-US" sz="55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ON THE SUSTAINABLE DEVELOPMENT GOALS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AE215A1-E699-43B3-A4CF-92CFF11AE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" y="6673850"/>
            <a:ext cx="4018262" cy="81827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636D58A-6F09-45CA-A55E-9E068F7C06B0}"/>
              </a:ext>
            </a:extLst>
          </p:cNvPr>
          <p:cNvSpPr txBox="1"/>
          <p:nvPr/>
        </p:nvSpPr>
        <p:spPr>
          <a:xfrm>
            <a:off x="3517900" y="5683250"/>
            <a:ext cx="4419600" cy="12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sl-SI" sz="2200" b="1" dirty="0" err="1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anja</a:t>
            </a:r>
            <a:r>
              <a:rPr lang="sl-SI" sz="22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 kokalj and 3</a:t>
            </a:r>
            <a:r>
              <a:rPr lang="sl-SI" sz="2200" b="1" baseline="30000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rd</a:t>
            </a:r>
            <a:r>
              <a:rPr lang="sl-SI" sz="22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 grade </a:t>
            </a:r>
            <a:r>
              <a:rPr lang="sl-SI" sz="2200" b="1" dirty="0" err="1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pupils</a:t>
            </a:r>
            <a:endParaRPr lang="sl-SI" sz="2200" b="1" dirty="0">
              <a:solidFill>
                <a:srgbClr val="0D5258"/>
              </a:solidFill>
              <a:latin typeface="Louisville I"/>
              <a:ea typeface="Louisville I"/>
              <a:sym typeface="Louisville I"/>
            </a:endParaRPr>
          </a:p>
          <a:p>
            <a:pPr algn="ctr">
              <a:lnSpc>
                <a:spcPct val="120000"/>
              </a:lnSpc>
            </a:pPr>
            <a:r>
              <a:rPr lang="sl-SI" sz="22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of the </a:t>
            </a:r>
            <a:r>
              <a:rPr lang="sl-SI" sz="2200" b="1" dirty="0" err="1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primary</a:t>
            </a:r>
            <a:r>
              <a:rPr lang="sl-SI" sz="22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 </a:t>
            </a:r>
            <a:r>
              <a:rPr lang="sl-SI" sz="2200" b="1" dirty="0" err="1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school</a:t>
            </a:r>
            <a:r>
              <a:rPr lang="sl-SI" sz="22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 dob, </a:t>
            </a:r>
            <a:r>
              <a:rPr lang="sl-SI" sz="2200" b="1" dirty="0" err="1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slovenia</a:t>
            </a:r>
            <a:endParaRPr lang="sl-SI" sz="2200" b="1" dirty="0">
              <a:solidFill>
                <a:srgbClr val="0D5258"/>
              </a:solidFill>
              <a:latin typeface="Louisville I"/>
              <a:ea typeface="Louisville I"/>
              <a:sym typeface="Louisville I"/>
            </a:endParaRPr>
          </a:p>
          <a:p>
            <a:pPr algn="ctr">
              <a:lnSpc>
                <a:spcPct val="120000"/>
              </a:lnSpc>
            </a:pPr>
            <a:r>
              <a:rPr lang="sl-SI" sz="2200" b="1" dirty="0">
                <a:solidFill>
                  <a:srgbClr val="0D5258"/>
                </a:solidFill>
                <a:latin typeface="Louisville I"/>
                <a:ea typeface="Louisville I"/>
                <a:sym typeface="Louisville I"/>
              </a:rPr>
              <a:t>2024</a:t>
            </a:r>
            <a:endParaRPr lang="en-US" sz="2200" b="1" dirty="0">
              <a:solidFill>
                <a:srgbClr val="0D5258"/>
              </a:solidFill>
              <a:latin typeface="Louisville I"/>
              <a:ea typeface="Louisville I"/>
              <a:sym typeface="Louisville I"/>
            </a:endParaRPr>
          </a:p>
        </p:txBody>
      </p:sp>
    </p:spTree>
    <p:extLst>
      <p:ext uri="{BB962C8B-B14F-4D97-AF65-F5344CB8AC3E}">
        <p14:creationId xmlns:p14="http://schemas.microsoft.com/office/powerpoint/2010/main" val="2172981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000" y="1140042"/>
            <a:ext cx="9180000" cy="5871390"/>
            <a:chOff x="0" y="0"/>
            <a:chExt cx="422547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5472" cy="2702548"/>
            </a:xfrm>
            <a:custGeom>
              <a:avLst/>
              <a:gdLst/>
              <a:ahLst/>
              <a:cxnLst/>
              <a:rect l="l" t="t" r="r" b="b"/>
              <a:pathLst>
                <a:path w="4225472" h="2702548">
                  <a:moveTo>
                    <a:pt x="410101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01012" y="0"/>
                  </a:lnTo>
                  <a:cubicBezTo>
                    <a:pt x="4169592" y="0"/>
                    <a:pt x="4225472" y="55880"/>
                    <a:pt x="4225472" y="124460"/>
                  </a:cubicBezTo>
                  <a:lnTo>
                    <a:pt x="4225472" y="2578088"/>
                  </a:lnTo>
                  <a:cubicBezTo>
                    <a:pt x="4225472" y="2646668"/>
                    <a:pt x="4169592" y="2702548"/>
                    <a:pt x="4101012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67193" y="1316495"/>
            <a:ext cx="3726500" cy="3600730"/>
          </a:xfrm>
          <a:custGeom>
            <a:avLst/>
            <a:gdLst/>
            <a:ahLst/>
            <a:cxnLst/>
            <a:rect l="l" t="t" r="r" b="b"/>
            <a:pathLst>
              <a:path w="3726500" h="3600730">
                <a:moveTo>
                  <a:pt x="0" y="0"/>
                </a:moveTo>
                <a:lnTo>
                  <a:pt x="3726500" y="0"/>
                </a:lnTo>
                <a:lnTo>
                  <a:pt x="3726500" y="3600730"/>
                </a:lnTo>
                <a:lnTo>
                  <a:pt x="0" y="3600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6204" y="3952920"/>
            <a:ext cx="3251342" cy="3141609"/>
          </a:xfrm>
          <a:custGeom>
            <a:avLst/>
            <a:gdLst/>
            <a:ahLst/>
            <a:cxnLst/>
            <a:rect l="l" t="t" r="r" b="b"/>
            <a:pathLst>
              <a:path w="3251342" h="3141609">
                <a:moveTo>
                  <a:pt x="0" y="0"/>
                </a:moveTo>
                <a:lnTo>
                  <a:pt x="3251342" y="0"/>
                </a:lnTo>
                <a:lnTo>
                  <a:pt x="3251342" y="3141609"/>
                </a:lnTo>
                <a:lnTo>
                  <a:pt x="0" y="314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7248" y="5192734"/>
            <a:ext cx="3828956" cy="1751748"/>
          </a:xfrm>
          <a:custGeom>
            <a:avLst/>
            <a:gdLst/>
            <a:ahLst/>
            <a:cxnLst/>
            <a:rect l="l" t="t" r="r" b="b"/>
            <a:pathLst>
              <a:path w="3828956" h="1751748">
                <a:moveTo>
                  <a:pt x="0" y="0"/>
                </a:moveTo>
                <a:lnTo>
                  <a:pt x="3828956" y="0"/>
                </a:lnTo>
                <a:lnTo>
                  <a:pt x="3828956" y="1751747"/>
                </a:lnTo>
                <a:lnTo>
                  <a:pt x="0" y="175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99626" y="5099501"/>
            <a:ext cx="1755501" cy="1911932"/>
          </a:xfrm>
          <a:custGeom>
            <a:avLst/>
            <a:gdLst/>
            <a:ahLst/>
            <a:cxnLst/>
            <a:rect l="l" t="t" r="r" b="b"/>
            <a:pathLst>
              <a:path w="1755501" h="1911932">
                <a:moveTo>
                  <a:pt x="0" y="0"/>
                </a:moveTo>
                <a:lnTo>
                  <a:pt x="1755501" y="0"/>
                </a:lnTo>
                <a:lnTo>
                  <a:pt x="1755501" y="1911931"/>
                </a:lnTo>
                <a:lnTo>
                  <a:pt x="0" y="19119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36900" y="4014632"/>
            <a:ext cx="3901982" cy="2945997"/>
          </a:xfrm>
          <a:custGeom>
            <a:avLst/>
            <a:gdLst/>
            <a:ahLst/>
            <a:cxnLst/>
            <a:rect l="l" t="t" r="r" b="b"/>
            <a:pathLst>
              <a:path w="3901982" h="2945997">
                <a:moveTo>
                  <a:pt x="0" y="0"/>
                </a:moveTo>
                <a:lnTo>
                  <a:pt x="3901982" y="0"/>
                </a:lnTo>
                <a:lnTo>
                  <a:pt x="3901982" y="2945996"/>
                </a:lnTo>
                <a:lnTo>
                  <a:pt x="0" y="294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46115" y="1442006"/>
            <a:ext cx="3510090" cy="3404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8"/>
              </a:lnSpc>
            </a:pPr>
            <a:r>
              <a:rPr lang="en-US" sz="355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WRITE A SLOGAN TO RAISE AWARENESS OF THE IMPORTANCE OF EXERCISING IN NATURE.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7193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EARTH DAY</a:t>
            </a: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7CD369D-F1AF-4B6D-9553-84900965C34D}"/>
              </a:ext>
            </a:extLst>
          </p:cNvPr>
          <p:cNvSpPr/>
          <p:nvPr/>
        </p:nvSpPr>
        <p:spPr>
          <a:xfrm rot="11022536">
            <a:off x="4548823" y="995213"/>
            <a:ext cx="5376386" cy="3060462"/>
          </a:xfrm>
          <a:custGeom>
            <a:avLst/>
            <a:gdLst/>
            <a:ahLst/>
            <a:cxnLst/>
            <a:rect l="l" t="t" r="r" b="b"/>
            <a:pathLst>
              <a:path w="3773701" h="2826845">
                <a:moveTo>
                  <a:pt x="0" y="0"/>
                </a:moveTo>
                <a:lnTo>
                  <a:pt x="3773701" y="0"/>
                </a:lnTo>
                <a:lnTo>
                  <a:pt x="3773701" y="2826845"/>
                </a:lnTo>
                <a:lnTo>
                  <a:pt x="0" y="28268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13" name="TextBox 13"/>
          <p:cNvSpPr txBox="1"/>
          <p:nvPr/>
        </p:nvSpPr>
        <p:spPr>
          <a:xfrm>
            <a:off x="4752562" y="1447610"/>
            <a:ext cx="5009127" cy="235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People are meant to move. Exercise is essential for a healthy life; physical activity and recreation play a key role in maintaining overall balance, helping to harmonize our natural well-being with the demands of daily life.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46000" y="679645"/>
            <a:ext cx="2926655" cy="38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STATION 8</a:t>
            </a:r>
            <a:endParaRPr lang="en-US" sz="2249" dirty="0">
              <a:solidFill>
                <a:srgbClr val="000000"/>
              </a:solidFill>
              <a:latin typeface="Louisville I"/>
              <a:ea typeface="Louisville I"/>
              <a:cs typeface="Louisville I"/>
              <a:sym typeface="Louisville I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88D6C826-57F0-42A2-A496-EADB4B8732A0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000" y="1140042"/>
            <a:ext cx="9180000" cy="5871390"/>
            <a:chOff x="0" y="0"/>
            <a:chExt cx="422547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5472" cy="2702548"/>
            </a:xfrm>
            <a:custGeom>
              <a:avLst/>
              <a:gdLst/>
              <a:ahLst/>
              <a:cxnLst/>
              <a:rect l="l" t="t" r="r" b="b"/>
              <a:pathLst>
                <a:path w="4225472" h="2702548">
                  <a:moveTo>
                    <a:pt x="410101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01012" y="0"/>
                  </a:lnTo>
                  <a:cubicBezTo>
                    <a:pt x="4169592" y="0"/>
                    <a:pt x="4225472" y="55880"/>
                    <a:pt x="4225472" y="124460"/>
                  </a:cubicBezTo>
                  <a:lnTo>
                    <a:pt x="4225472" y="2578088"/>
                  </a:lnTo>
                  <a:cubicBezTo>
                    <a:pt x="4225472" y="2646668"/>
                    <a:pt x="4169592" y="2702548"/>
                    <a:pt x="4101012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67193" y="1316495"/>
            <a:ext cx="3726500" cy="3600730"/>
          </a:xfrm>
          <a:custGeom>
            <a:avLst/>
            <a:gdLst/>
            <a:ahLst/>
            <a:cxnLst/>
            <a:rect l="l" t="t" r="r" b="b"/>
            <a:pathLst>
              <a:path w="3726500" h="3600730">
                <a:moveTo>
                  <a:pt x="0" y="0"/>
                </a:moveTo>
                <a:lnTo>
                  <a:pt x="3726500" y="0"/>
                </a:lnTo>
                <a:lnTo>
                  <a:pt x="3726500" y="3600730"/>
                </a:lnTo>
                <a:lnTo>
                  <a:pt x="0" y="3600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6204" y="3952920"/>
            <a:ext cx="3251342" cy="3141609"/>
          </a:xfrm>
          <a:custGeom>
            <a:avLst/>
            <a:gdLst/>
            <a:ahLst/>
            <a:cxnLst/>
            <a:rect l="l" t="t" r="r" b="b"/>
            <a:pathLst>
              <a:path w="3251342" h="3141609">
                <a:moveTo>
                  <a:pt x="0" y="0"/>
                </a:moveTo>
                <a:lnTo>
                  <a:pt x="3251342" y="0"/>
                </a:lnTo>
                <a:lnTo>
                  <a:pt x="3251342" y="3141609"/>
                </a:lnTo>
                <a:lnTo>
                  <a:pt x="0" y="314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7248" y="5192734"/>
            <a:ext cx="3828956" cy="1751748"/>
          </a:xfrm>
          <a:custGeom>
            <a:avLst/>
            <a:gdLst/>
            <a:ahLst/>
            <a:cxnLst/>
            <a:rect l="l" t="t" r="r" b="b"/>
            <a:pathLst>
              <a:path w="3828956" h="1751748">
                <a:moveTo>
                  <a:pt x="0" y="0"/>
                </a:moveTo>
                <a:lnTo>
                  <a:pt x="3828956" y="0"/>
                </a:lnTo>
                <a:lnTo>
                  <a:pt x="3828956" y="1751747"/>
                </a:lnTo>
                <a:lnTo>
                  <a:pt x="0" y="175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99626" y="5099501"/>
            <a:ext cx="1755501" cy="1911932"/>
          </a:xfrm>
          <a:custGeom>
            <a:avLst/>
            <a:gdLst/>
            <a:ahLst/>
            <a:cxnLst/>
            <a:rect l="l" t="t" r="r" b="b"/>
            <a:pathLst>
              <a:path w="1755501" h="1911932">
                <a:moveTo>
                  <a:pt x="0" y="0"/>
                </a:moveTo>
                <a:lnTo>
                  <a:pt x="1755501" y="0"/>
                </a:lnTo>
                <a:lnTo>
                  <a:pt x="1755501" y="1911931"/>
                </a:lnTo>
                <a:lnTo>
                  <a:pt x="0" y="19119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63421" y="4149324"/>
            <a:ext cx="3392987" cy="3024000"/>
          </a:xfrm>
          <a:custGeom>
            <a:avLst/>
            <a:gdLst/>
            <a:ahLst/>
            <a:cxnLst/>
            <a:rect l="l" t="t" r="r" b="b"/>
            <a:pathLst>
              <a:path w="3392987" h="3024000">
                <a:moveTo>
                  <a:pt x="0" y="0"/>
                </a:moveTo>
                <a:lnTo>
                  <a:pt x="3392987" y="0"/>
                </a:lnTo>
                <a:lnTo>
                  <a:pt x="339298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5578" y="5310762"/>
            <a:ext cx="2123057" cy="2162434"/>
          </a:xfrm>
          <a:custGeom>
            <a:avLst/>
            <a:gdLst/>
            <a:ahLst/>
            <a:cxnLst/>
            <a:rect l="l" t="t" r="r" b="b"/>
            <a:pathLst>
              <a:path w="1809150" h="1877420">
                <a:moveTo>
                  <a:pt x="0" y="0"/>
                </a:moveTo>
                <a:lnTo>
                  <a:pt x="1809150" y="0"/>
                </a:lnTo>
                <a:lnTo>
                  <a:pt x="1809150" y="1877420"/>
                </a:lnTo>
                <a:lnTo>
                  <a:pt x="0" y="1877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67192" y="1442006"/>
            <a:ext cx="3797323" cy="3221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08"/>
              </a:lnSpc>
            </a:pPr>
            <a:r>
              <a:rPr lang="en-US" sz="355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YOU HAVE POTATOES LEFT OVER FROM LUNCH. WRITE A RECIPE FOR A DISH IN</a:t>
            </a:r>
            <a:r>
              <a:rPr lang="sl-SI" sz="355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WHICH YOU </a:t>
            </a:r>
            <a:r>
              <a:rPr lang="en-US" sz="355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USE THE</a:t>
            </a:r>
            <a:r>
              <a:rPr lang="sl-SI" sz="355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M</a:t>
            </a:r>
            <a:r>
              <a:rPr lang="en-US" sz="355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7193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EARTH DAY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4C1BDDC8-E487-4368-9066-693B1AECE215}"/>
              </a:ext>
            </a:extLst>
          </p:cNvPr>
          <p:cNvSpPr/>
          <p:nvPr/>
        </p:nvSpPr>
        <p:spPr>
          <a:xfrm rot="11022536">
            <a:off x="4548823" y="995213"/>
            <a:ext cx="5376386" cy="3060462"/>
          </a:xfrm>
          <a:custGeom>
            <a:avLst/>
            <a:gdLst/>
            <a:ahLst/>
            <a:cxnLst/>
            <a:rect l="l" t="t" r="r" b="b"/>
            <a:pathLst>
              <a:path w="3773701" h="2826845">
                <a:moveTo>
                  <a:pt x="0" y="0"/>
                </a:moveTo>
                <a:lnTo>
                  <a:pt x="3773701" y="0"/>
                </a:lnTo>
                <a:lnTo>
                  <a:pt x="3773701" y="2826845"/>
                </a:lnTo>
                <a:lnTo>
                  <a:pt x="0" y="2826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14" name="TextBox 14"/>
          <p:cNvSpPr txBox="1"/>
          <p:nvPr/>
        </p:nvSpPr>
        <p:spPr>
          <a:xfrm>
            <a:off x="4753574" y="1380108"/>
            <a:ext cx="5009127" cy="235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In Slovenia, 170,000 </a:t>
            </a:r>
            <a:r>
              <a:rPr lang="en-US" sz="2249" dirty="0" err="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tonnes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of food is thrown away every year, which works out at about 80 kilos per </a:t>
            </a:r>
            <a:r>
              <a:rPr lang="en-US" sz="2249" dirty="0" err="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person.This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means that we throw away a third of the food we buy and prepare. This puts a huge strain on our environment AND our wallets.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6000" y="679645"/>
            <a:ext cx="2926655" cy="38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STATION 9</a:t>
            </a:r>
            <a:endParaRPr lang="en-US" sz="2249" dirty="0">
              <a:solidFill>
                <a:srgbClr val="000000"/>
              </a:solidFill>
              <a:latin typeface="Louisville I"/>
              <a:ea typeface="Louisville I"/>
              <a:cs typeface="Louisville I"/>
              <a:sym typeface="Louisville I"/>
            </a:endParaRP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8259B2A2-87F4-4ECE-9728-9E531A887BE0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053" y="1121884"/>
            <a:ext cx="9920074" cy="5871390"/>
            <a:chOff x="0" y="0"/>
            <a:chExt cx="456612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6121" cy="2702548"/>
            </a:xfrm>
            <a:custGeom>
              <a:avLst/>
              <a:gdLst/>
              <a:ahLst/>
              <a:cxnLst/>
              <a:rect l="l" t="t" r="r" b="b"/>
              <a:pathLst>
                <a:path w="4566121" h="2702548">
                  <a:moveTo>
                    <a:pt x="444166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41661" y="0"/>
                  </a:lnTo>
                  <a:cubicBezTo>
                    <a:pt x="4510241" y="0"/>
                    <a:pt x="4566121" y="55880"/>
                    <a:pt x="4566121" y="124460"/>
                  </a:cubicBezTo>
                  <a:lnTo>
                    <a:pt x="4566121" y="2578088"/>
                  </a:lnTo>
                  <a:cubicBezTo>
                    <a:pt x="4566121" y="2646668"/>
                    <a:pt x="4510241" y="2702548"/>
                    <a:pt x="4441661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599737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for teachers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9737" y="1267876"/>
            <a:ext cx="9471364" cy="5120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8"/>
              </a:lnSpc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Objectives:</a:t>
            </a:r>
          </a:p>
          <a:p>
            <a:pPr marL="285750" indent="-285750">
              <a:lnSpc>
                <a:spcPts val="3148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Pupils learn about the environment and apply their knowledge.</a:t>
            </a:r>
          </a:p>
          <a:p>
            <a:pPr marL="285750" indent="-285750">
              <a:lnSpc>
                <a:spcPts val="3148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They know about the Sustainable Development Goals and can explain them in their own words.</a:t>
            </a:r>
          </a:p>
          <a:p>
            <a:pPr marL="285750" indent="-285750">
              <a:lnSpc>
                <a:spcPts val="3148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They link real situations in everyday life to a specific goal related to the situation.</a:t>
            </a:r>
          </a:p>
          <a:p>
            <a:pPr marL="285750" indent="-285750">
              <a:lnSpc>
                <a:spcPts val="3148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Pupils work in groups to design activities related to the Sustainable Development Goals.</a:t>
            </a:r>
          </a:p>
          <a:p>
            <a:pPr marL="285750" indent="-285750">
              <a:lnSpc>
                <a:spcPts val="3148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They develop skills for active participation and exchange of opinions.</a:t>
            </a:r>
          </a:p>
          <a:p>
            <a:pPr marL="285750" indent="-285750">
              <a:lnSpc>
                <a:spcPts val="3148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They develop social skills, empathy and understanding.</a:t>
            </a:r>
          </a:p>
          <a:p>
            <a:pPr marL="285750" indent="-285750">
              <a:lnSpc>
                <a:spcPts val="3148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They build self-esteem, as working together and contributing to a common goal can boost children's self-confidence.</a:t>
            </a:r>
          </a:p>
          <a:p>
            <a:pPr marL="285750" indent="-285750">
              <a:lnSpc>
                <a:spcPts val="3148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They develop leadership skills.</a:t>
            </a:r>
          </a:p>
          <a:p>
            <a:pPr marL="285750" indent="-285750">
              <a:lnSpc>
                <a:spcPts val="3148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They promote the ability to be creative and find innovative solutions. </a:t>
            </a:r>
          </a:p>
          <a:p>
            <a:pPr>
              <a:lnSpc>
                <a:spcPts val="3148"/>
              </a:lnSpc>
            </a:pP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Betm rounded"/>
              <a:cs typeface="Segoe UI" panose="020B0502040204020203" pitchFamily="34" charset="0"/>
              <a:sym typeface="Betm round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89581" y="342492"/>
            <a:ext cx="6776069" cy="116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DESIGNING A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N </a:t>
            </a:r>
            <a:r>
              <a:rPr lang="sl-SI" sz="2249" dirty="0" err="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educational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trail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BASED</a:t>
            </a:r>
            <a:endParaRPr lang="sl-SI" sz="2249" dirty="0">
              <a:solidFill>
                <a:srgbClr val="000000"/>
              </a:solidFill>
              <a:latin typeface="Louisville I"/>
              <a:ea typeface="Louisville I"/>
              <a:cs typeface="Louisville I"/>
              <a:sym typeface="Louisville I"/>
            </a:endParaRP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ON THE SUSTAINABLE DEVELOPMENT GOALS</a:t>
            </a:r>
          </a:p>
          <a:p>
            <a:pPr algn="ctr">
              <a:lnSpc>
                <a:spcPts val="3148"/>
              </a:lnSpc>
            </a:pPr>
            <a:endParaRPr lang="en-US" sz="2249" dirty="0">
              <a:solidFill>
                <a:srgbClr val="000000"/>
              </a:solidFill>
              <a:latin typeface="Louisville I"/>
              <a:ea typeface="Louisville I"/>
              <a:cs typeface="Louisville I"/>
              <a:sym typeface="Louisville I"/>
            </a:endParaRPr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0BC864E3-D666-4984-A1C1-3A15F5D22290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053" y="1121884"/>
            <a:ext cx="9920074" cy="5871390"/>
            <a:chOff x="0" y="0"/>
            <a:chExt cx="456612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6121" cy="2702548"/>
            </a:xfrm>
            <a:custGeom>
              <a:avLst/>
              <a:gdLst/>
              <a:ahLst/>
              <a:cxnLst/>
              <a:rect l="l" t="t" r="r" b="b"/>
              <a:pathLst>
                <a:path w="4566121" h="2702548">
                  <a:moveTo>
                    <a:pt x="444166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41661" y="0"/>
                  </a:lnTo>
                  <a:cubicBezTo>
                    <a:pt x="4510241" y="0"/>
                    <a:pt x="4566121" y="55880"/>
                    <a:pt x="4566121" y="124460"/>
                  </a:cubicBezTo>
                  <a:lnTo>
                    <a:pt x="4566121" y="2578088"/>
                  </a:lnTo>
                  <a:cubicBezTo>
                    <a:pt x="4566121" y="2646668"/>
                    <a:pt x="4510241" y="2702548"/>
                    <a:pt x="4441661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599737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for teachers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0886" y="1599274"/>
            <a:ext cx="9550228" cy="473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Number of participants:</a:t>
            </a: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10 - 25</a:t>
            </a:r>
          </a:p>
          <a:p>
            <a:pPr algn="ctr">
              <a:lnSpc>
                <a:spcPts val="3148"/>
              </a:lnSpc>
            </a:pPr>
            <a:endParaRPr lang="en-US" sz="2249" dirty="0">
              <a:solidFill>
                <a:srgbClr val="000000"/>
              </a:solidFill>
              <a:latin typeface="Segoe UI" panose="020B0502040204020203" pitchFamily="34" charset="0"/>
              <a:ea typeface="Betm rounded"/>
              <a:cs typeface="Segoe UI" panose="020B0502040204020203" pitchFamily="34" charset="0"/>
              <a:sym typeface="Betm rounded"/>
            </a:endParaRP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Age</a:t>
            </a:r>
            <a:r>
              <a:rPr lang="sl-SI" sz="2249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:</a:t>
            </a:r>
            <a:endParaRPr lang="en-US" sz="2249" dirty="0">
              <a:solidFill>
                <a:srgbClr val="000000"/>
              </a:solidFill>
              <a:latin typeface="Segoe UI" panose="020B0502040204020203" pitchFamily="34" charset="0"/>
              <a:ea typeface="Betm rounded"/>
              <a:cs typeface="Segoe UI" panose="020B0502040204020203" pitchFamily="34" charset="0"/>
              <a:sym typeface="Betm rounded"/>
            </a:endParaRP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7 - 13</a:t>
            </a:r>
          </a:p>
          <a:p>
            <a:pPr algn="ctr">
              <a:lnSpc>
                <a:spcPts val="3148"/>
              </a:lnSpc>
            </a:pPr>
            <a:endParaRPr lang="en-US" sz="2249" dirty="0">
              <a:solidFill>
                <a:srgbClr val="000000"/>
              </a:solidFill>
              <a:latin typeface="Segoe UI" panose="020B0502040204020203" pitchFamily="34" charset="0"/>
              <a:ea typeface="Betm rounded"/>
              <a:cs typeface="Segoe UI" panose="020B0502040204020203" pitchFamily="34" charset="0"/>
              <a:sym typeface="Betm rounded"/>
            </a:endParaRP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Duration</a:t>
            </a:r>
            <a:r>
              <a:rPr lang="sl-SI" sz="2249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:</a:t>
            </a:r>
            <a:endParaRPr lang="en-US" sz="2249" dirty="0">
              <a:solidFill>
                <a:srgbClr val="000000"/>
              </a:solidFill>
              <a:latin typeface="Segoe UI" panose="020B0502040204020203" pitchFamily="34" charset="0"/>
              <a:ea typeface="Betm rounded"/>
              <a:cs typeface="Segoe UI" panose="020B0502040204020203" pitchFamily="34" charset="0"/>
              <a:sym typeface="Betm rounded"/>
            </a:endParaRP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4 school hours</a:t>
            </a:r>
          </a:p>
          <a:p>
            <a:pPr algn="ctr">
              <a:lnSpc>
                <a:spcPts val="3148"/>
              </a:lnSpc>
            </a:pPr>
            <a:endParaRPr lang="en-US" sz="2249" dirty="0">
              <a:solidFill>
                <a:srgbClr val="000000"/>
              </a:solidFill>
              <a:latin typeface="Segoe UI" panose="020B0502040204020203" pitchFamily="34" charset="0"/>
              <a:ea typeface="Betm rounded"/>
              <a:cs typeface="Segoe UI" panose="020B0502040204020203" pitchFamily="34" charset="0"/>
              <a:sym typeface="Betm rounded"/>
            </a:endParaRP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Accessories</a:t>
            </a:r>
            <a:r>
              <a:rPr lang="sl-SI" sz="2249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:</a:t>
            </a:r>
            <a:endParaRPr lang="en-US" sz="2249" dirty="0">
              <a:solidFill>
                <a:srgbClr val="000000"/>
              </a:solidFill>
              <a:latin typeface="Segoe UI" panose="020B0502040204020203" pitchFamily="34" charset="0"/>
              <a:ea typeface="Betm rounded"/>
              <a:cs typeface="Segoe UI" panose="020B0502040204020203" pitchFamily="34" charset="0"/>
              <a:sym typeface="Betm rounded"/>
            </a:endParaRP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Segoe UI" panose="020B0502040204020203" pitchFamily="34" charset="0"/>
                <a:ea typeface="Betm rounded"/>
                <a:cs typeface="Segoe UI" panose="020B0502040204020203" pitchFamily="34" charset="0"/>
                <a:sym typeface="Betm rounded"/>
              </a:rPr>
              <a:t>Sustainable Development Goals poster</a:t>
            </a:r>
          </a:p>
          <a:p>
            <a:pPr algn="ctr">
              <a:lnSpc>
                <a:spcPts val="3148"/>
              </a:lnSpc>
            </a:pPr>
            <a:endParaRPr lang="en-US" sz="2249" dirty="0">
              <a:solidFill>
                <a:srgbClr val="000000"/>
              </a:solidFill>
              <a:latin typeface="Segoe UI" panose="020B0502040204020203" pitchFamily="34" charset="0"/>
              <a:ea typeface="Betm rounded"/>
              <a:cs typeface="Segoe UI" panose="020B0502040204020203" pitchFamily="34" charset="0"/>
              <a:sym typeface="Betm rounded"/>
            </a:endParaRPr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96E43CDD-7ECE-47CE-9720-DAA93603397F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73A0463-2C24-44AD-8397-491B1EB459E5}"/>
              </a:ext>
            </a:extLst>
          </p:cNvPr>
          <p:cNvSpPr txBox="1"/>
          <p:nvPr/>
        </p:nvSpPr>
        <p:spPr>
          <a:xfrm>
            <a:off x="3589581" y="342492"/>
            <a:ext cx="6776069" cy="116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DESIGNING A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N </a:t>
            </a:r>
            <a:r>
              <a:rPr lang="sl-SI" sz="2249" dirty="0" err="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educational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trail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BASED</a:t>
            </a:r>
            <a:endParaRPr lang="sl-SI" sz="2249" dirty="0">
              <a:solidFill>
                <a:srgbClr val="000000"/>
              </a:solidFill>
              <a:latin typeface="Louisville I"/>
              <a:ea typeface="Louisville I"/>
              <a:cs typeface="Louisville I"/>
              <a:sym typeface="Louisville I"/>
            </a:endParaRP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ON THE SUSTAINABLE DEVELOPMENT GOALS</a:t>
            </a:r>
          </a:p>
          <a:p>
            <a:pPr algn="ctr">
              <a:lnSpc>
                <a:spcPts val="3148"/>
              </a:lnSpc>
            </a:pPr>
            <a:endParaRPr lang="en-US" sz="2249" dirty="0">
              <a:solidFill>
                <a:srgbClr val="000000"/>
              </a:solidFill>
              <a:latin typeface="Louisville I"/>
              <a:ea typeface="Louisville I"/>
              <a:cs typeface="Louisville I"/>
              <a:sym typeface="Louisville 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053" y="1121884"/>
            <a:ext cx="9920074" cy="5871390"/>
            <a:chOff x="0" y="0"/>
            <a:chExt cx="456612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6121" cy="2702548"/>
            </a:xfrm>
            <a:custGeom>
              <a:avLst/>
              <a:gdLst/>
              <a:ahLst/>
              <a:cxnLst/>
              <a:rect l="l" t="t" r="r" b="b"/>
              <a:pathLst>
                <a:path w="4566121" h="2702548">
                  <a:moveTo>
                    <a:pt x="444166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41661" y="0"/>
                  </a:lnTo>
                  <a:cubicBezTo>
                    <a:pt x="4510241" y="0"/>
                    <a:pt x="4566121" y="55880"/>
                    <a:pt x="4566121" y="124460"/>
                  </a:cubicBezTo>
                  <a:lnTo>
                    <a:pt x="4566121" y="2578088"/>
                  </a:lnTo>
                  <a:cubicBezTo>
                    <a:pt x="4566121" y="2646668"/>
                    <a:pt x="4510241" y="2702548"/>
                    <a:pt x="4441661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pic>
        <p:nvPicPr>
          <p:cNvPr id="11" name="Slika 10">
            <a:extLst>
              <a:ext uri="{FF2B5EF4-FFF2-40B4-BE49-F238E27FC236}">
                <a16:creationId xmlns:a16="http://schemas.microsoft.com/office/drawing/2014/main" id="{8E5B0DAD-8E97-4293-998C-D22B8E94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6" b="8998"/>
          <a:stretch/>
        </p:blipFill>
        <p:spPr>
          <a:xfrm>
            <a:off x="951994" y="1596168"/>
            <a:ext cx="8789412" cy="50845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9737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for teachers</a:t>
            </a:r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78A14FBA-AE53-4D64-977D-6A80C3507C16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D988300-E8BB-40C2-BE47-13F549980F62}"/>
              </a:ext>
            </a:extLst>
          </p:cNvPr>
          <p:cNvSpPr txBox="1"/>
          <p:nvPr/>
        </p:nvSpPr>
        <p:spPr>
          <a:xfrm>
            <a:off x="3589581" y="342492"/>
            <a:ext cx="6776069" cy="116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DESIGNING A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N </a:t>
            </a:r>
            <a:r>
              <a:rPr lang="sl-SI" sz="2249" dirty="0" err="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educational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trail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BASED</a:t>
            </a:r>
            <a:endParaRPr lang="sl-SI" sz="2249" dirty="0">
              <a:solidFill>
                <a:srgbClr val="000000"/>
              </a:solidFill>
              <a:latin typeface="Louisville I"/>
              <a:ea typeface="Louisville I"/>
              <a:cs typeface="Louisville I"/>
              <a:sym typeface="Louisville I"/>
            </a:endParaRP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ON THE SUSTAINABLE DEVELOPMENT GOALS</a:t>
            </a:r>
          </a:p>
          <a:p>
            <a:pPr algn="ctr">
              <a:lnSpc>
                <a:spcPts val="3148"/>
              </a:lnSpc>
            </a:pPr>
            <a:endParaRPr lang="en-US" sz="2249" dirty="0">
              <a:solidFill>
                <a:srgbClr val="000000"/>
              </a:solidFill>
              <a:latin typeface="Louisville I"/>
              <a:ea typeface="Louisville I"/>
              <a:cs typeface="Louisville I"/>
              <a:sym typeface="Louisville 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053" y="1121884"/>
            <a:ext cx="9920074" cy="5871390"/>
            <a:chOff x="0" y="0"/>
            <a:chExt cx="456612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6121" cy="2702548"/>
            </a:xfrm>
            <a:custGeom>
              <a:avLst/>
              <a:gdLst/>
              <a:ahLst/>
              <a:cxnLst/>
              <a:rect l="l" t="t" r="r" b="b"/>
              <a:pathLst>
                <a:path w="4566121" h="2702548">
                  <a:moveTo>
                    <a:pt x="444166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41661" y="0"/>
                  </a:lnTo>
                  <a:cubicBezTo>
                    <a:pt x="4510241" y="0"/>
                    <a:pt x="4566121" y="55880"/>
                    <a:pt x="4566121" y="124460"/>
                  </a:cubicBezTo>
                  <a:lnTo>
                    <a:pt x="4566121" y="2578088"/>
                  </a:lnTo>
                  <a:cubicBezTo>
                    <a:pt x="4566121" y="2646668"/>
                    <a:pt x="4510241" y="2702548"/>
                    <a:pt x="4441661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570886" y="1599274"/>
            <a:ext cx="9550228" cy="5120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8"/>
              </a:lnSpc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Activity content</a:t>
            </a:r>
            <a:endParaRPr lang="sl-SI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Betm rounded"/>
            </a:endParaRPr>
          </a:p>
          <a:p>
            <a:pPr>
              <a:lnSpc>
                <a:spcPts val="3148"/>
              </a:lnSpc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If possible, do the activities outdoors.</a:t>
            </a:r>
            <a:endParaRPr lang="sl-SI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Betm rounded"/>
            </a:endParaRPr>
          </a:p>
          <a:p>
            <a:pPr marL="342900" indent="-342900">
              <a:lnSpc>
                <a:spcPts val="3148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Discuss the goals of sustainable development.</a:t>
            </a:r>
            <a:endParaRPr lang="sl-SI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Betm rounded"/>
            </a:endParaRPr>
          </a:p>
          <a:p>
            <a:pPr marL="342900" indent="-342900">
              <a:lnSpc>
                <a:spcPts val="3148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Divide into groups.</a:t>
            </a:r>
            <a:r>
              <a:rPr lang="sl-SI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Each group should write on a large sheet of paper what changes they would like to see in the environment.</a:t>
            </a:r>
            <a:endParaRPr lang="sl-SI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Betm rounded"/>
            </a:endParaRPr>
          </a:p>
          <a:p>
            <a:pPr marL="342900" indent="-342900">
              <a:lnSpc>
                <a:spcPts val="3148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Each group presents what they have written.</a:t>
            </a:r>
            <a:endParaRPr lang="sl-SI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Betm rounded"/>
            </a:endParaRPr>
          </a:p>
          <a:p>
            <a:pPr marL="342900" indent="-342900">
              <a:lnSpc>
                <a:spcPts val="3148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For each statement, discuss which goal it belongs to.</a:t>
            </a:r>
            <a:endParaRPr lang="sl-SI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Betm rounded"/>
            </a:endParaRPr>
          </a:p>
          <a:p>
            <a:pPr marL="342900" indent="-342900">
              <a:lnSpc>
                <a:spcPts val="3148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Choose the statements so that they cover all the goals.</a:t>
            </a:r>
            <a:r>
              <a:rPr lang="sl-SI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Some statements can belong to more than one goal.</a:t>
            </a:r>
            <a:endParaRPr lang="sl-SI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Betm rounded"/>
            </a:endParaRPr>
          </a:p>
          <a:p>
            <a:pPr marL="342900" indent="-342900">
              <a:lnSpc>
                <a:spcPts val="3148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For each statement, pupils write a task that helps their friends, parents and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neighbours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 to reflect on their actions.</a:t>
            </a:r>
            <a:endParaRPr lang="sl-SI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Betm rounded"/>
            </a:endParaRPr>
          </a:p>
          <a:p>
            <a:pPr marL="342900" indent="-342900">
              <a:lnSpc>
                <a:spcPts val="3148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Betm rounded"/>
              </a:rPr>
              <a:t>Set up an educational trail near your school and invite other pupils, parents and local people to join you.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9737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for teachers</a:t>
            </a:r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07B03CA5-AF4E-48DA-88FE-6654703BD0CD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F441160-65F2-4D6C-BB5E-FEF9D37CEC4C}"/>
              </a:ext>
            </a:extLst>
          </p:cNvPr>
          <p:cNvSpPr txBox="1"/>
          <p:nvPr/>
        </p:nvSpPr>
        <p:spPr>
          <a:xfrm>
            <a:off x="3589581" y="342492"/>
            <a:ext cx="6776069" cy="768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DESIGNING A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N </a:t>
            </a:r>
            <a:r>
              <a:rPr lang="sl-SI" sz="2249" dirty="0" err="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educational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trail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BASED</a:t>
            </a:r>
            <a:endParaRPr lang="sl-SI" sz="2249" dirty="0">
              <a:solidFill>
                <a:srgbClr val="000000"/>
              </a:solidFill>
              <a:latin typeface="Louisville I"/>
              <a:ea typeface="Louisville I"/>
              <a:cs typeface="Louisville I"/>
              <a:sym typeface="Louisville I"/>
            </a:endParaRP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ON THE SUSTAINABLE DEVELOPMENT GOALS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39193" y="784805"/>
            <a:ext cx="5944538" cy="4369235"/>
          </a:xfrm>
          <a:custGeom>
            <a:avLst/>
            <a:gdLst/>
            <a:ahLst/>
            <a:cxnLst/>
            <a:rect l="l" t="t" r="r" b="b"/>
            <a:pathLst>
              <a:path w="5944538" h="4369235">
                <a:moveTo>
                  <a:pt x="0" y="0"/>
                </a:moveTo>
                <a:lnTo>
                  <a:pt x="5944537" y="0"/>
                </a:lnTo>
                <a:lnTo>
                  <a:pt x="5944537" y="4369235"/>
                </a:lnTo>
                <a:lnTo>
                  <a:pt x="0" y="43692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41032" y="2969423"/>
            <a:ext cx="5960555" cy="4366106"/>
          </a:xfrm>
          <a:custGeom>
            <a:avLst/>
            <a:gdLst/>
            <a:ahLst/>
            <a:cxnLst/>
            <a:rect l="l" t="t" r="r" b="b"/>
            <a:pathLst>
              <a:path w="5960555" h="4366106">
                <a:moveTo>
                  <a:pt x="0" y="0"/>
                </a:moveTo>
                <a:lnTo>
                  <a:pt x="5960554" y="0"/>
                </a:lnTo>
                <a:lnTo>
                  <a:pt x="5960554" y="4366106"/>
                </a:lnTo>
                <a:lnTo>
                  <a:pt x="0" y="4366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1FFD347D-8CD1-4920-8B8F-DF5909AF4AC9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75442" y="862982"/>
            <a:ext cx="6607232" cy="4426846"/>
          </a:xfrm>
          <a:custGeom>
            <a:avLst/>
            <a:gdLst/>
            <a:ahLst/>
            <a:cxnLst/>
            <a:rect l="l" t="t" r="r" b="b"/>
            <a:pathLst>
              <a:path w="6607232" h="4426846">
                <a:moveTo>
                  <a:pt x="0" y="0"/>
                </a:moveTo>
                <a:lnTo>
                  <a:pt x="6607232" y="0"/>
                </a:lnTo>
                <a:lnTo>
                  <a:pt x="6607232" y="4426846"/>
                </a:lnTo>
                <a:lnTo>
                  <a:pt x="0" y="442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05841" y="1464853"/>
            <a:ext cx="4705408" cy="5720861"/>
          </a:xfrm>
          <a:custGeom>
            <a:avLst/>
            <a:gdLst/>
            <a:ahLst/>
            <a:cxnLst/>
            <a:rect l="l" t="t" r="r" b="b"/>
            <a:pathLst>
              <a:path w="4705408" h="5720861">
                <a:moveTo>
                  <a:pt x="0" y="0"/>
                </a:moveTo>
                <a:lnTo>
                  <a:pt x="4705409" y="0"/>
                </a:lnTo>
                <a:lnTo>
                  <a:pt x="4705409" y="5720861"/>
                </a:lnTo>
                <a:lnTo>
                  <a:pt x="0" y="5720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98883" y="4046516"/>
            <a:ext cx="748370" cy="557535"/>
          </a:xfrm>
          <a:custGeom>
            <a:avLst/>
            <a:gdLst/>
            <a:ahLst/>
            <a:cxnLst/>
            <a:rect l="l" t="t" r="r" b="b"/>
            <a:pathLst>
              <a:path w="748370" h="557535">
                <a:moveTo>
                  <a:pt x="0" y="0"/>
                </a:moveTo>
                <a:lnTo>
                  <a:pt x="748369" y="0"/>
                </a:lnTo>
                <a:lnTo>
                  <a:pt x="748369" y="557535"/>
                </a:lnTo>
                <a:lnTo>
                  <a:pt x="0" y="557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274BB066-6D08-49BC-95A0-19EB97ED5D6C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47002" y="940801"/>
            <a:ext cx="4220947" cy="4644234"/>
          </a:xfrm>
          <a:custGeom>
            <a:avLst/>
            <a:gdLst/>
            <a:ahLst/>
            <a:cxnLst/>
            <a:rect l="l" t="t" r="r" b="b"/>
            <a:pathLst>
              <a:path w="4220947" h="4644234">
                <a:moveTo>
                  <a:pt x="0" y="0"/>
                </a:moveTo>
                <a:lnTo>
                  <a:pt x="4220947" y="0"/>
                </a:lnTo>
                <a:lnTo>
                  <a:pt x="4220947" y="4644234"/>
                </a:lnTo>
                <a:lnTo>
                  <a:pt x="0" y="4644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64833" y="3780000"/>
            <a:ext cx="748370" cy="557535"/>
          </a:xfrm>
          <a:custGeom>
            <a:avLst/>
            <a:gdLst/>
            <a:ahLst/>
            <a:cxnLst/>
            <a:rect l="l" t="t" r="r" b="b"/>
            <a:pathLst>
              <a:path w="748370" h="557535">
                <a:moveTo>
                  <a:pt x="0" y="0"/>
                </a:moveTo>
                <a:lnTo>
                  <a:pt x="748369" y="0"/>
                </a:lnTo>
                <a:lnTo>
                  <a:pt x="748369" y="557535"/>
                </a:lnTo>
                <a:lnTo>
                  <a:pt x="0" y="557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35440" y="3702050"/>
            <a:ext cx="992460" cy="633735"/>
          </a:xfrm>
          <a:custGeom>
            <a:avLst/>
            <a:gdLst/>
            <a:ahLst/>
            <a:cxnLst/>
            <a:rect l="l" t="t" r="r" b="b"/>
            <a:pathLst>
              <a:path w="748370" h="557535">
                <a:moveTo>
                  <a:pt x="0" y="0"/>
                </a:moveTo>
                <a:lnTo>
                  <a:pt x="748369" y="0"/>
                </a:lnTo>
                <a:lnTo>
                  <a:pt x="748369" y="557535"/>
                </a:lnTo>
                <a:lnTo>
                  <a:pt x="0" y="557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59762" y="3780000"/>
            <a:ext cx="470942" cy="350852"/>
          </a:xfrm>
          <a:custGeom>
            <a:avLst/>
            <a:gdLst/>
            <a:ahLst/>
            <a:cxnLst/>
            <a:rect l="l" t="t" r="r" b="b"/>
            <a:pathLst>
              <a:path w="470942" h="350852">
                <a:moveTo>
                  <a:pt x="0" y="0"/>
                </a:moveTo>
                <a:lnTo>
                  <a:pt x="470942" y="0"/>
                </a:lnTo>
                <a:lnTo>
                  <a:pt x="470942" y="350852"/>
                </a:lnTo>
                <a:lnTo>
                  <a:pt x="0" y="35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87070" y="3702050"/>
            <a:ext cx="558488" cy="454912"/>
          </a:xfrm>
          <a:custGeom>
            <a:avLst/>
            <a:gdLst/>
            <a:ahLst/>
            <a:cxnLst/>
            <a:rect l="l" t="t" r="r" b="b"/>
            <a:pathLst>
              <a:path w="470942" h="350852">
                <a:moveTo>
                  <a:pt x="0" y="0"/>
                </a:moveTo>
                <a:lnTo>
                  <a:pt x="470943" y="0"/>
                </a:lnTo>
                <a:lnTo>
                  <a:pt x="470943" y="350852"/>
                </a:lnTo>
                <a:lnTo>
                  <a:pt x="0" y="35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92419" y="3806110"/>
            <a:ext cx="470942" cy="350852"/>
          </a:xfrm>
          <a:custGeom>
            <a:avLst/>
            <a:gdLst/>
            <a:ahLst/>
            <a:cxnLst/>
            <a:rect l="l" t="t" r="r" b="b"/>
            <a:pathLst>
              <a:path w="470942" h="350852">
                <a:moveTo>
                  <a:pt x="0" y="0"/>
                </a:moveTo>
                <a:lnTo>
                  <a:pt x="470942" y="0"/>
                </a:lnTo>
                <a:lnTo>
                  <a:pt x="470942" y="350852"/>
                </a:lnTo>
                <a:lnTo>
                  <a:pt x="0" y="35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2C8FE7C8-3E51-469C-A5CE-DF3299AA26CC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D3374D81-A0DD-4A2A-AC92-B3E0D318D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823" y="2705382"/>
            <a:ext cx="6033909" cy="43590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000" y="932610"/>
            <a:ext cx="9180000" cy="5871390"/>
            <a:chOff x="0" y="0"/>
            <a:chExt cx="422547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5472" cy="2702548"/>
            </a:xfrm>
            <a:custGeom>
              <a:avLst/>
              <a:gdLst/>
              <a:ahLst/>
              <a:cxnLst/>
              <a:rect l="l" t="t" r="r" b="b"/>
              <a:pathLst>
                <a:path w="4225472" h="2702548">
                  <a:moveTo>
                    <a:pt x="410101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01012" y="0"/>
                  </a:lnTo>
                  <a:cubicBezTo>
                    <a:pt x="4169592" y="0"/>
                    <a:pt x="4225472" y="55880"/>
                    <a:pt x="4225472" y="124460"/>
                  </a:cubicBezTo>
                  <a:lnTo>
                    <a:pt x="4225472" y="2578088"/>
                  </a:lnTo>
                  <a:cubicBezTo>
                    <a:pt x="4225472" y="2646668"/>
                    <a:pt x="4169592" y="2702548"/>
                    <a:pt x="4101012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48252C98-0154-4CC8-8BCF-3DC166871320}"/>
              </a:ext>
            </a:extLst>
          </p:cNvPr>
          <p:cNvSpPr/>
          <p:nvPr/>
        </p:nvSpPr>
        <p:spPr>
          <a:xfrm rot="11022536">
            <a:off x="4548823" y="995213"/>
            <a:ext cx="5376386" cy="3060462"/>
          </a:xfrm>
          <a:custGeom>
            <a:avLst/>
            <a:gdLst/>
            <a:ahLst/>
            <a:cxnLst/>
            <a:rect l="l" t="t" r="r" b="b"/>
            <a:pathLst>
              <a:path w="3773701" h="2826845">
                <a:moveTo>
                  <a:pt x="0" y="0"/>
                </a:moveTo>
                <a:lnTo>
                  <a:pt x="3773701" y="0"/>
                </a:lnTo>
                <a:lnTo>
                  <a:pt x="3773701" y="2826845"/>
                </a:lnTo>
                <a:lnTo>
                  <a:pt x="0" y="2826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4816" y="1120036"/>
            <a:ext cx="3726500" cy="3600730"/>
          </a:xfrm>
          <a:custGeom>
            <a:avLst/>
            <a:gdLst/>
            <a:ahLst/>
            <a:cxnLst/>
            <a:rect l="l" t="t" r="r" b="b"/>
            <a:pathLst>
              <a:path w="3726500" h="3600730">
                <a:moveTo>
                  <a:pt x="0" y="0"/>
                </a:moveTo>
                <a:lnTo>
                  <a:pt x="3726500" y="0"/>
                </a:lnTo>
                <a:lnTo>
                  <a:pt x="3726500" y="3600730"/>
                </a:lnTo>
                <a:lnTo>
                  <a:pt x="0" y="3600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6204" y="3952920"/>
            <a:ext cx="3251342" cy="3141609"/>
          </a:xfrm>
          <a:custGeom>
            <a:avLst/>
            <a:gdLst/>
            <a:ahLst/>
            <a:cxnLst/>
            <a:rect l="l" t="t" r="r" b="b"/>
            <a:pathLst>
              <a:path w="3251342" h="3141609">
                <a:moveTo>
                  <a:pt x="0" y="0"/>
                </a:moveTo>
                <a:lnTo>
                  <a:pt x="3251342" y="0"/>
                </a:lnTo>
                <a:lnTo>
                  <a:pt x="3251342" y="3141609"/>
                </a:lnTo>
                <a:lnTo>
                  <a:pt x="0" y="3141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2360" y="5259685"/>
            <a:ext cx="3828956" cy="1751748"/>
          </a:xfrm>
          <a:custGeom>
            <a:avLst/>
            <a:gdLst/>
            <a:ahLst/>
            <a:cxnLst/>
            <a:rect l="l" t="t" r="r" b="b"/>
            <a:pathLst>
              <a:path w="3828956" h="1751748">
                <a:moveTo>
                  <a:pt x="0" y="0"/>
                </a:moveTo>
                <a:lnTo>
                  <a:pt x="3828956" y="0"/>
                </a:lnTo>
                <a:lnTo>
                  <a:pt x="3828956" y="1751747"/>
                </a:lnTo>
                <a:lnTo>
                  <a:pt x="0" y="17517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25405">
            <a:off x="3870800" y="4567840"/>
            <a:ext cx="697306" cy="2089307"/>
          </a:xfrm>
          <a:custGeom>
            <a:avLst/>
            <a:gdLst/>
            <a:ahLst/>
            <a:cxnLst/>
            <a:rect l="l" t="t" r="r" b="b"/>
            <a:pathLst>
              <a:path w="697306" h="2089307">
                <a:moveTo>
                  <a:pt x="0" y="0"/>
                </a:moveTo>
                <a:lnTo>
                  <a:pt x="697306" y="0"/>
                </a:lnTo>
                <a:lnTo>
                  <a:pt x="697306" y="2089307"/>
                </a:lnTo>
                <a:lnTo>
                  <a:pt x="0" y="20893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063942">
            <a:off x="5614561" y="4978486"/>
            <a:ext cx="920228" cy="1432261"/>
          </a:xfrm>
          <a:custGeom>
            <a:avLst/>
            <a:gdLst/>
            <a:ahLst/>
            <a:cxnLst/>
            <a:rect l="l" t="t" r="r" b="b"/>
            <a:pathLst>
              <a:path w="920228" h="1432261">
                <a:moveTo>
                  <a:pt x="0" y="0"/>
                </a:moveTo>
                <a:lnTo>
                  <a:pt x="920227" y="0"/>
                </a:lnTo>
                <a:lnTo>
                  <a:pt x="920227" y="1432260"/>
                </a:lnTo>
                <a:lnTo>
                  <a:pt x="0" y="143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59681">
            <a:off x="2248494" y="5161754"/>
            <a:ext cx="513177" cy="1782380"/>
          </a:xfrm>
          <a:custGeom>
            <a:avLst/>
            <a:gdLst/>
            <a:ahLst/>
            <a:cxnLst/>
            <a:rect l="l" t="t" r="r" b="b"/>
            <a:pathLst>
              <a:path w="513177" h="1782380">
                <a:moveTo>
                  <a:pt x="0" y="0"/>
                </a:moveTo>
                <a:lnTo>
                  <a:pt x="513177" y="0"/>
                </a:lnTo>
                <a:lnTo>
                  <a:pt x="513177" y="1782380"/>
                </a:lnTo>
                <a:lnTo>
                  <a:pt x="0" y="17823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76755">
            <a:off x="8349051" y="4324395"/>
            <a:ext cx="752061" cy="943023"/>
          </a:xfrm>
          <a:custGeom>
            <a:avLst/>
            <a:gdLst/>
            <a:ahLst/>
            <a:cxnLst/>
            <a:rect l="l" t="t" r="r" b="b"/>
            <a:pathLst>
              <a:path w="752061" h="943023">
                <a:moveTo>
                  <a:pt x="0" y="0"/>
                </a:moveTo>
                <a:lnTo>
                  <a:pt x="752061" y="0"/>
                </a:lnTo>
                <a:lnTo>
                  <a:pt x="752061" y="943024"/>
                </a:lnTo>
                <a:lnTo>
                  <a:pt x="0" y="9430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05566" y="5432703"/>
            <a:ext cx="1449561" cy="1578730"/>
          </a:xfrm>
          <a:custGeom>
            <a:avLst/>
            <a:gdLst/>
            <a:ahLst/>
            <a:cxnLst/>
            <a:rect l="l" t="t" r="r" b="b"/>
            <a:pathLst>
              <a:path w="1449561" h="1578730">
                <a:moveTo>
                  <a:pt x="0" y="0"/>
                </a:moveTo>
                <a:lnTo>
                  <a:pt x="1449561" y="0"/>
                </a:lnTo>
                <a:lnTo>
                  <a:pt x="1449561" y="1578729"/>
                </a:lnTo>
                <a:lnTo>
                  <a:pt x="0" y="1578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55093" y="1122124"/>
            <a:ext cx="3125946" cy="359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9"/>
              </a:lnSpc>
            </a:pPr>
            <a:r>
              <a:rPr lang="en-US" sz="6821" dirty="0">
                <a:solidFill>
                  <a:srgbClr val="0D5258"/>
                </a:solidFill>
                <a:latin typeface="Louisville I"/>
                <a:ea typeface="Louisville I"/>
                <a:cs typeface="Louisville I"/>
                <a:sym typeface="Louisville I"/>
              </a:rPr>
              <a:t>EARTH DAY</a:t>
            </a:r>
          </a:p>
          <a:p>
            <a:pPr algn="ctr">
              <a:lnSpc>
                <a:spcPts val="9549"/>
              </a:lnSpc>
            </a:pPr>
            <a:r>
              <a:rPr lang="en-US" sz="6821" dirty="0">
                <a:solidFill>
                  <a:srgbClr val="0D5258"/>
                </a:solidFill>
                <a:latin typeface="Louisville I"/>
                <a:ea typeface="Louisville I"/>
                <a:cs typeface="Louisville I"/>
                <a:sym typeface="Louisville I"/>
              </a:rPr>
              <a:t>22. 4.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81593" y="902089"/>
            <a:ext cx="4956991" cy="346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endParaRPr dirty="0"/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YOU ARE INVITED TO EMBARK ON A</a:t>
            </a:r>
            <a:r>
              <a:rPr lang="sl-SI" sz="24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n </a:t>
            </a:r>
            <a:r>
              <a:rPr lang="sl-SI" sz="2499" dirty="0" err="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educational</a:t>
            </a:r>
            <a:r>
              <a:rPr lang="sl-SI" sz="24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trail</a:t>
            </a:r>
            <a:r>
              <a:rPr lang="en-US" sz="24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PREPARED FOR YOU BY 3</a:t>
            </a:r>
            <a:r>
              <a:rPr lang="en-US" sz="2499" baseline="300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RD</a:t>
            </a:r>
            <a:r>
              <a:rPr lang="en-US" sz="24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GRADE PUPILS UNDER THE GUIDANCE OF TEACHER ANJA KOKALJ.</a:t>
            </a:r>
          </a:p>
          <a:p>
            <a:pPr algn="ctr">
              <a:lnSpc>
                <a:spcPts val="3499"/>
              </a:lnSpc>
            </a:pPr>
            <a:r>
              <a:rPr lang="sl-SI" sz="24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The trail </a:t>
            </a:r>
            <a:r>
              <a:rPr lang="en-US" sz="24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IS PART OF THE PROJECT </a:t>
            </a: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MOVE OUT TO FALL IN.</a:t>
            </a:r>
          </a:p>
          <a:p>
            <a:pPr algn="ctr">
              <a:lnSpc>
                <a:spcPts val="3148"/>
              </a:lnSpc>
            </a:pPr>
            <a:endParaRPr lang="en-US" sz="2499" dirty="0">
              <a:solidFill>
                <a:srgbClr val="000000"/>
              </a:solidFill>
              <a:latin typeface="Louisville I"/>
              <a:ea typeface="Louisville I"/>
              <a:cs typeface="Louisville I"/>
              <a:sym typeface="Louisville 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000" y="1140042"/>
            <a:ext cx="9180000" cy="5871390"/>
            <a:chOff x="0" y="0"/>
            <a:chExt cx="422547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5472" cy="2702548"/>
            </a:xfrm>
            <a:custGeom>
              <a:avLst/>
              <a:gdLst/>
              <a:ahLst/>
              <a:cxnLst/>
              <a:rect l="l" t="t" r="r" b="b"/>
              <a:pathLst>
                <a:path w="4225472" h="2702548">
                  <a:moveTo>
                    <a:pt x="410101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01012" y="0"/>
                  </a:lnTo>
                  <a:cubicBezTo>
                    <a:pt x="4169592" y="0"/>
                    <a:pt x="4225472" y="55880"/>
                    <a:pt x="4225472" y="124460"/>
                  </a:cubicBezTo>
                  <a:lnTo>
                    <a:pt x="4225472" y="2578088"/>
                  </a:lnTo>
                  <a:cubicBezTo>
                    <a:pt x="4225472" y="2646668"/>
                    <a:pt x="4169592" y="2702548"/>
                    <a:pt x="4101012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67193" y="1316495"/>
            <a:ext cx="3726500" cy="3600730"/>
          </a:xfrm>
          <a:custGeom>
            <a:avLst/>
            <a:gdLst/>
            <a:ahLst/>
            <a:cxnLst/>
            <a:rect l="l" t="t" r="r" b="b"/>
            <a:pathLst>
              <a:path w="3726500" h="3600730">
                <a:moveTo>
                  <a:pt x="0" y="0"/>
                </a:moveTo>
                <a:lnTo>
                  <a:pt x="3726500" y="0"/>
                </a:lnTo>
                <a:lnTo>
                  <a:pt x="3726500" y="3600730"/>
                </a:lnTo>
                <a:lnTo>
                  <a:pt x="0" y="3600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6204" y="3952920"/>
            <a:ext cx="3726500" cy="3141609"/>
          </a:xfrm>
          <a:custGeom>
            <a:avLst/>
            <a:gdLst/>
            <a:ahLst/>
            <a:cxnLst/>
            <a:rect l="l" t="t" r="r" b="b"/>
            <a:pathLst>
              <a:path w="3251342" h="3141609">
                <a:moveTo>
                  <a:pt x="0" y="0"/>
                </a:moveTo>
                <a:lnTo>
                  <a:pt x="3251342" y="0"/>
                </a:lnTo>
                <a:lnTo>
                  <a:pt x="3251342" y="3141609"/>
                </a:lnTo>
                <a:lnTo>
                  <a:pt x="0" y="314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7248" y="5192734"/>
            <a:ext cx="3828956" cy="1751748"/>
          </a:xfrm>
          <a:custGeom>
            <a:avLst/>
            <a:gdLst/>
            <a:ahLst/>
            <a:cxnLst/>
            <a:rect l="l" t="t" r="r" b="b"/>
            <a:pathLst>
              <a:path w="3828956" h="1751748">
                <a:moveTo>
                  <a:pt x="0" y="0"/>
                </a:moveTo>
                <a:lnTo>
                  <a:pt x="3828956" y="0"/>
                </a:lnTo>
                <a:lnTo>
                  <a:pt x="3828956" y="1751747"/>
                </a:lnTo>
                <a:lnTo>
                  <a:pt x="0" y="175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577464">
            <a:off x="6204978" y="1015026"/>
            <a:ext cx="3773701" cy="2826845"/>
          </a:xfrm>
          <a:custGeom>
            <a:avLst/>
            <a:gdLst/>
            <a:ahLst/>
            <a:cxnLst/>
            <a:rect l="l" t="t" r="r" b="b"/>
            <a:pathLst>
              <a:path w="3773701" h="2826845">
                <a:moveTo>
                  <a:pt x="0" y="0"/>
                </a:moveTo>
                <a:lnTo>
                  <a:pt x="3773701" y="0"/>
                </a:lnTo>
                <a:lnTo>
                  <a:pt x="3773701" y="2826845"/>
                </a:lnTo>
                <a:lnTo>
                  <a:pt x="0" y="2826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25405">
            <a:off x="7550119" y="1535182"/>
            <a:ext cx="697306" cy="2089307"/>
          </a:xfrm>
          <a:custGeom>
            <a:avLst/>
            <a:gdLst/>
            <a:ahLst/>
            <a:cxnLst/>
            <a:rect l="l" t="t" r="r" b="b"/>
            <a:pathLst>
              <a:path w="697306" h="2089307">
                <a:moveTo>
                  <a:pt x="0" y="0"/>
                </a:moveTo>
                <a:lnTo>
                  <a:pt x="697307" y="0"/>
                </a:lnTo>
                <a:lnTo>
                  <a:pt x="697307" y="2089307"/>
                </a:lnTo>
                <a:lnTo>
                  <a:pt x="0" y="20893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455949">
            <a:off x="6247845" y="2107308"/>
            <a:ext cx="920228" cy="1432261"/>
          </a:xfrm>
          <a:custGeom>
            <a:avLst/>
            <a:gdLst/>
            <a:ahLst/>
            <a:cxnLst/>
            <a:rect l="l" t="t" r="r" b="b"/>
            <a:pathLst>
              <a:path w="920228" h="1432261">
                <a:moveTo>
                  <a:pt x="0" y="0"/>
                </a:moveTo>
                <a:lnTo>
                  <a:pt x="920227" y="0"/>
                </a:lnTo>
                <a:lnTo>
                  <a:pt x="920227" y="1432261"/>
                </a:lnTo>
                <a:lnTo>
                  <a:pt x="0" y="14322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36404">
            <a:off x="5297429" y="1528456"/>
            <a:ext cx="513177" cy="1782380"/>
          </a:xfrm>
          <a:custGeom>
            <a:avLst/>
            <a:gdLst/>
            <a:ahLst/>
            <a:cxnLst/>
            <a:rect l="l" t="t" r="r" b="b"/>
            <a:pathLst>
              <a:path w="513177" h="1782380">
                <a:moveTo>
                  <a:pt x="0" y="0"/>
                </a:moveTo>
                <a:lnTo>
                  <a:pt x="513177" y="0"/>
                </a:lnTo>
                <a:lnTo>
                  <a:pt x="513177" y="1782380"/>
                </a:lnTo>
                <a:lnTo>
                  <a:pt x="0" y="17823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76755">
            <a:off x="8668449" y="2521371"/>
            <a:ext cx="752061" cy="943023"/>
          </a:xfrm>
          <a:custGeom>
            <a:avLst/>
            <a:gdLst/>
            <a:ahLst/>
            <a:cxnLst/>
            <a:rect l="l" t="t" r="r" b="b"/>
            <a:pathLst>
              <a:path w="752061" h="943023">
                <a:moveTo>
                  <a:pt x="0" y="0"/>
                </a:moveTo>
                <a:lnTo>
                  <a:pt x="752061" y="0"/>
                </a:lnTo>
                <a:lnTo>
                  <a:pt x="752061" y="943023"/>
                </a:lnTo>
                <a:lnTo>
                  <a:pt x="0" y="9430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05566" y="5432703"/>
            <a:ext cx="1449561" cy="1578730"/>
          </a:xfrm>
          <a:custGeom>
            <a:avLst/>
            <a:gdLst/>
            <a:ahLst/>
            <a:cxnLst/>
            <a:rect l="l" t="t" r="r" b="b"/>
            <a:pathLst>
              <a:path w="1449561" h="1578730">
                <a:moveTo>
                  <a:pt x="0" y="0"/>
                </a:moveTo>
                <a:lnTo>
                  <a:pt x="1449561" y="0"/>
                </a:lnTo>
                <a:lnTo>
                  <a:pt x="1449561" y="1578729"/>
                </a:lnTo>
                <a:lnTo>
                  <a:pt x="0" y="1578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98408" y="3780000"/>
            <a:ext cx="3457796" cy="3024000"/>
          </a:xfrm>
          <a:custGeom>
            <a:avLst/>
            <a:gdLst/>
            <a:ahLst/>
            <a:cxnLst/>
            <a:rect l="l" t="t" r="r" b="b"/>
            <a:pathLst>
              <a:path w="3457796" h="3024000">
                <a:moveTo>
                  <a:pt x="0" y="0"/>
                </a:moveTo>
                <a:lnTo>
                  <a:pt x="3457796" y="0"/>
                </a:lnTo>
                <a:lnTo>
                  <a:pt x="3457796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67193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EARTH DAY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3979" y="2026739"/>
            <a:ext cx="2926655" cy="103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2949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CLOSE YOUR EYES, TAKE A DEEP BREATH AND CALM DOWN.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46000" y="679645"/>
            <a:ext cx="1485269" cy="38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2789" lvl="1" algn="ctr">
              <a:lnSpc>
                <a:spcPts val="3148"/>
              </a:lnSpc>
            </a:pP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STATION 1</a:t>
            </a:r>
            <a:endParaRPr lang="en-US" sz="2249" dirty="0">
              <a:solidFill>
                <a:srgbClr val="000000"/>
              </a:solidFill>
              <a:latin typeface="Louisville I"/>
              <a:ea typeface="Louisville I"/>
              <a:cs typeface="Louisville I"/>
              <a:sym typeface="Louisville 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761226" y="4120716"/>
            <a:ext cx="3132586" cy="2756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It is very important for the well-being and health of the whole body to be able to relax and calm down. A fast-paced lifestyle and school commitments can bring stress.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000" y="1140042"/>
            <a:ext cx="9180000" cy="5871390"/>
            <a:chOff x="0" y="0"/>
            <a:chExt cx="422547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5472" cy="2702548"/>
            </a:xfrm>
            <a:custGeom>
              <a:avLst/>
              <a:gdLst/>
              <a:ahLst/>
              <a:cxnLst/>
              <a:rect l="l" t="t" r="r" b="b"/>
              <a:pathLst>
                <a:path w="4225472" h="2702548">
                  <a:moveTo>
                    <a:pt x="410101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01012" y="0"/>
                  </a:lnTo>
                  <a:cubicBezTo>
                    <a:pt x="4169592" y="0"/>
                    <a:pt x="4225472" y="55880"/>
                    <a:pt x="4225472" y="124460"/>
                  </a:cubicBezTo>
                  <a:lnTo>
                    <a:pt x="4225472" y="2578088"/>
                  </a:lnTo>
                  <a:cubicBezTo>
                    <a:pt x="4225472" y="2646668"/>
                    <a:pt x="4169592" y="2702548"/>
                    <a:pt x="4101012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67193" y="1316495"/>
            <a:ext cx="3726500" cy="3600730"/>
          </a:xfrm>
          <a:custGeom>
            <a:avLst/>
            <a:gdLst/>
            <a:ahLst/>
            <a:cxnLst/>
            <a:rect l="l" t="t" r="r" b="b"/>
            <a:pathLst>
              <a:path w="3726500" h="3600730">
                <a:moveTo>
                  <a:pt x="0" y="0"/>
                </a:moveTo>
                <a:lnTo>
                  <a:pt x="3726500" y="0"/>
                </a:lnTo>
                <a:lnTo>
                  <a:pt x="3726500" y="3600730"/>
                </a:lnTo>
                <a:lnTo>
                  <a:pt x="0" y="3600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6204" y="3952920"/>
            <a:ext cx="3251342" cy="3141609"/>
          </a:xfrm>
          <a:custGeom>
            <a:avLst/>
            <a:gdLst/>
            <a:ahLst/>
            <a:cxnLst/>
            <a:rect l="l" t="t" r="r" b="b"/>
            <a:pathLst>
              <a:path w="3251342" h="3141609">
                <a:moveTo>
                  <a:pt x="0" y="0"/>
                </a:moveTo>
                <a:lnTo>
                  <a:pt x="3251342" y="0"/>
                </a:lnTo>
                <a:lnTo>
                  <a:pt x="3251342" y="3141609"/>
                </a:lnTo>
                <a:lnTo>
                  <a:pt x="0" y="314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7248" y="5192734"/>
            <a:ext cx="3828956" cy="1751748"/>
          </a:xfrm>
          <a:custGeom>
            <a:avLst/>
            <a:gdLst/>
            <a:ahLst/>
            <a:cxnLst/>
            <a:rect l="l" t="t" r="r" b="b"/>
            <a:pathLst>
              <a:path w="3828956" h="1751748">
                <a:moveTo>
                  <a:pt x="0" y="0"/>
                </a:moveTo>
                <a:lnTo>
                  <a:pt x="3828956" y="0"/>
                </a:lnTo>
                <a:lnTo>
                  <a:pt x="3828956" y="1751747"/>
                </a:lnTo>
                <a:lnTo>
                  <a:pt x="0" y="175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577464">
            <a:off x="6192229" y="1018999"/>
            <a:ext cx="3773701" cy="3054962"/>
          </a:xfrm>
          <a:custGeom>
            <a:avLst/>
            <a:gdLst/>
            <a:ahLst/>
            <a:cxnLst/>
            <a:rect l="l" t="t" r="r" b="b"/>
            <a:pathLst>
              <a:path w="3773701" h="2826845">
                <a:moveTo>
                  <a:pt x="0" y="0"/>
                </a:moveTo>
                <a:lnTo>
                  <a:pt x="3773701" y="0"/>
                </a:lnTo>
                <a:lnTo>
                  <a:pt x="3773701" y="2826845"/>
                </a:lnTo>
                <a:lnTo>
                  <a:pt x="0" y="2826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25405">
            <a:off x="5064077" y="2580599"/>
            <a:ext cx="697306" cy="2089307"/>
          </a:xfrm>
          <a:custGeom>
            <a:avLst/>
            <a:gdLst/>
            <a:ahLst/>
            <a:cxnLst/>
            <a:rect l="l" t="t" r="r" b="b"/>
            <a:pathLst>
              <a:path w="697306" h="2089307">
                <a:moveTo>
                  <a:pt x="0" y="0"/>
                </a:moveTo>
                <a:lnTo>
                  <a:pt x="697306" y="0"/>
                </a:lnTo>
                <a:lnTo>
                  <a:pt x="697306" y="2089307"/>
                </a:lnTo>
                <a:lnTo>
                  <a:pt x="0" y="20893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36404">
            <a:off x="826541" y="3151036"/>
            <a:ext cx="513177" cy="1782380"/>
          </a:xfrm>
          <a:custGeom>
            <a:avLst/>
            <a:gdLst/>
            <a:ahLst/>
            <a:cxnLst/>
            <a:rect l="l" t="t" r="r" b="b"/>
            <a:pathLst>
              <a:path w="513177" h="1782380">
                <a:moveTo>
                  <a:pt x="0" y="0"/>
                </a:moveTo>
                <a:lnTo>
                  <a:pt x="513176" y="0"/>
                </a:lnTo>
                <a:lnTo>
                  <a:pt x="513176" y="1782379"/>
                </a:lnTo>
                <a:lnTo>
                  <a:pt x="0" y="1782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76755">
            <a:off x="6433296" y="4894907"/>
            <a:ext cx="752061" cy="943023"/>
          </a:xfrm>
          <a:custGeom>
            <a:avLst/>
            <a:gdLst/>
            <a:ahLst/>
            <a:cxnLst/>
            <a:rect l="l" t="t" r="r" b="b"/>
            <a:pathLst>
              <a:path w="752061" h="943023">
                <a:moveTo>
                  <a:pt x="0" y="0"/>
                </a:moveTo>
                <a:lnTo>
                  <a:pt x="752061" y="0"/>
                </a:lnTo>
                <a:lnTo>
                  <a:pt x="752061" y="943023"/>
                </a:lnTo>
                <a:lnTo>
                  <a:pt x="0" y="9430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85231" y="5192734"/>
            <a:ext cx="1669896" cy="1818699"/>
          </a:xfrm>
          <a:custGeom>
            <a:avLst/>
            <a:gdLst/>
            <a:ahLst/>
            <a:cxnLst/>
            <a:rect l="l" t="t" r="r" b="b"/>
            <a:pathLst>
              <a:path w="1669896" h="1818699">
                <a:moveTo>
                  <a:pt x="0" y="0"/>
                </a:moveTo>
                <a:lnTo>
                  <a:pt x="1669896" y="0"/>
                </a:lnTo>
                <a:lnTo>
                  <a:pt x="1669896" y="1818698"/>
                </a:lnTo>
                <a:lnTo>
                  <a:pt x="0" y="181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6000" y="4917225"/>
            <a:ext cx="5231630" cy="2027256"/>
          </a:xfrm>
          <a:custGeom>
            <a:avLst/>
            <a:gdLst/>
            <a:ahLst/>
            <a:cxnLst/>
            <a:rect l="l" t="t" r="r" b="b"/>
            <a:pathLst>
              <a:path w="5231630" h="2027256">
                <a:moveTo>
                  <a:pt x="0" y="0"/>
                </a:moveTo>
                <a:lnTo>
                  <a:pt x="5231630" y="0"/>
                </a:lnTo>
                <a:lnTo>
                  <a:pt x="5231630" y="2027256"/>
                </a:lnTo>
                <a:lnTo>
                  <a:pt x="0" y="20272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67193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EARTH DAY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6779" y="1658586"/>
            <a:ext cx="3437771" cy="2966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BEND DOWN AND LOOK CLOSELY AT THE PLANTS IN THE MEADOW.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WHICH ONES DO YOU RECOGNISE? ARE THERE ANY MEDICINAL ONES?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61290" y="1323734"/>
            <a:ext cx="3035578" cy="2358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We are all probably familiar with the saying "for every disease a 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HERB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grows". Man has always used plants for both food and medicinal purposes.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46000" y="679645"/>
            <a:ext cx="2926655" cy="38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STATION 2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4042A020-20D0-4353-A3A9-777B44F913B8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000" y="1140042"/>
            <a:ext cx="9180000" cy="5871390"/>
            <a:chOff x="0" y="0"/>
            <a:chExt cx="422547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5472" cy="2702548"/>
            </a:xfrm>
            <a:custGeom>
              <a:avLst/>
              <a:gdLst/>
              <a:ahLst/>
              <a:cxnLst/>
              <a:rect l="l" t="t" r="r" b="b"/>
              <a:pathLst>
                <a:path w="4225472" h="2702548">
                  <a:moveTo>
                    <a:pt x="410101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01012" y="0"/>
                  </a:lnTo>
                  <a:cubicBezTo>
                    <a:pt x="4169592" y="0"/>
                    <a:pt x="4225472" y="55880"/>
                    <a:pt x="4225472" y="124460"/>
                  </a:cubicBezTo>
                  <a:lnTo>
                    <a:pt x="4225472" y="2578088"/>
                  </a:lnTo>
                  <a:cubicBezTo>
                    <a:pt x="4225472" y="2646668"/>
                    <a:pt x="4169592" y="2702548"/>
                    <a:pt x="4101012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67193" y="1316495"/>
            <a:ext cx="3726500" cy="3600730"/>
          </a:xfrm>
          <a:custGeom>
            <a:avLst/>
            <a:gdLst/>
            <a:ahLst/>
            <a:cxnLst/>
            <a:rect l="l" t="t" r="r" b="b"/>
            <a:pathLst>
              <a:path w="3726500" h="3600730">
                <a:moveTo>
                  <a:pt x="0" y="0"/>
                </a:moveTo>
                <a:lnTo>
                  <a:pt x="3726500" y="0"/>
                </a:lnTo>
                <a:lnTo>
                  <a:pt x="3726500" y="3600730"/>
                </a:lnTo>
                <a:lnTo>
                  <a:pt x="0" y="3600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6204" y="3952920"/>
            <a:ext cx="3251342" cy="3141609"/>
          </a:xfrm>
          <a:custGeom>
            <a:avLst/>
            <a:gdLst/>
            <a:ahLst/>
            <a:cxnLst/>
            <a:rect l="l" t="t" r="r" b="b"/>
            <a:pathLst>
              <a:path w="3251342" h="3141609">
                <a:moveTo>
                  <a:pt x="0" y="0"/>
                </a:moveTo>
                <a:lnTo>
                  <a:pt x="3251342" y="0"/>
                </a:lnTo>
                <a:lnTo>
                  <a:pt x="3251342" y="3141609"/>
                </a:lnTo>
                <a:lnTo>
                  <a:pt x="0" y="314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577464">
            <a:off x="4548823" y="995213"/>
            <a:ext cx="5376386" cy="3060462"/>
          </a:xfrm>
          <a:custGeom>
            <a:avLst/>
            <a:gdLst/>
            <a:ahLst/>
            <a:cxnLst/>
            <a:rect l="l" t="t" r="r" b="b"/>
            <a:pathLst>
              <a:path w="3773701" h="2826845">
                <a:moveTo>
                  <a:pt x="0" y="0"/>
                </a:moveTo>
                <a:lnTo>
                  <a:pt x="3773701" y="0"/>
                </a:lnTo>
                <a:lnTo>
                  <a:pt x="3773701" y="2826845"/>
                </a:lnTo>
                <a:lnTo>
                  <a:pt x="0" y="282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25405">
            <a:off x="4668971" y="4160843"/>
            <a:ext cx="697306" cy="2089307"/>
          </a:xfrm>
          <a:custGeom>
            <a:avLst/>
            <a:gdLst/>
            <a:ahLst/>
            <a:cxnLst/>
            <a:rect l="l" t="t" r="r" b="b"/>
            <a:pathLst>
              <a:path w="697306" h="2089307">
                <a:moveTo>
                  <a:pt x="0" y="0"/>
                </a:moveTo>
                <a:lnTo>
                  <a:pt x="697306" y="0"/>
                </a:lnTo>
                <a:lnTo>
                  <a:pt x="697306" y="2089307"/>
                </a:lnTo>
                <a:lnTo>
                  <a:pt x="0" y="2089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36404">
            <a:off x="826541" y="3151036"/>
            <a:ext cx="513177" cy="1782380"/>
          </a:xfrm>
          <a:custGeom>
            <a:avLst/>
            <a:gdLst/>
            <a:ahLst/>
            <a:cxnLst/>
            <a:rect l="l" t="t" r="r" b="b"/>
            <a:pathLst>
              <a:path w="513177" h="1782380">
                <a:moveTo>
                  <a:pt x="0" y="0"/>
                </a:moveTo>
                <a:lnTo>
                  <a:pt x="513176" y="0"/>
                </a:lnTo>
                <a:lnTo>
                  <a:pt x="513176" y="1782379"/>
                </a:lnTo>
                <a:lnTo>
                  <a:pt x="0" y="1782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76755">
            <a:off x="8171224" y="4059836"/>
            <a:ext cx="752061" cy="943023"/>
          </a:xfrm>
          <a:custGeom>
            <a:avLst/>
            <a:gdLst/>
            <a:ahLst/>
            <a:cxnLst/>
            <a:rect l="l" t="t" r="r" b="b"/>
            <a:pathLst>
              <a:path w="752061" h="943023">
                <a:moveTo>
                  <a:pt x="0" y="0"/>
                </a:moveTo>
                <a:lnTo>
                  <a:pt x="752061" y="0"/>
                </a:lnTo>
                <a:lnTo>
                  <a:pt x="752061" y="943023"/>
                </a:lnTo>
                <a:lnTo>
                  <a:pt x="0" y="943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96211" y="5095781"/>
            <a:ext cx="1758916" cy="1915651"/>
          </a:xfrm>
          <a:custGeom>
            <a:avLst/>
            <a:gdLst/>
            <a:ahLst/>
            <a:cxnLst/>
            <a:rect l="l" t="t" r="r" b="b"/>
            <a:pathLst>
              <a:path w="1758916" h="1915651">
                <a:moveTo>
                  <a:pt x="0" y="0"/>
                </a:moveTo>
                <a:lnTo>
                  <a:pt x="1758916" y="0"/>
                </a:lnTo>
                <a:lnTo>
                  <a:pt x="1758916" y="1915651"/>
                </a:lnTo>
                <a:lnTo>
                  <a:pt x="0" y="1915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67193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EARTH DAY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3129" y="1682302"/>
            <a:ext cx="3248312" cy="1976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LOOK AROUND, OBSERVE CAREFULLY. </a:t>
            </a:r>
            <a:r>
              <a:rPr lang="sl-SI" sz="27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EXPLAIN</a:t>
            </a:r>
            <a:r>
              <a:rPr lang="en-US" sz="27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WHAT DOESN'T BELONG</a:t>
            </a:r>
          </a:p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IN NATURE.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46000" y="679645"/>
            <a:ext cx="2926655" cy="38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STATION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43920" y="1355716"/>
            <a:ext cx="4986191" cy="2353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knowingly or unknowingly, people are constantly influencing the environment through their actions. Even if we try to protect our immediate surroundings, we can have a negative impact on the environment by buying products from distant lands, BUILDING, OR BEHAVING INAPPROPRIATE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LY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ON 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VACATIONS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. </a:t>
            </a:r>
          </a:p>
        </p:txBody>
      </p:sp>
      <p:sp>
        <p:nvSpPr>
          <p:cNvPr id="15" name="Freeform 15"/>
          <p:cNvSpPr/>
          <p:nvPr/>
        </p:nvSpPr>
        <p:spPr>
          <a:xfrm>
            <a:off x="5798003" y="4171183"/>
            <a:ext cx="1717304" cy="1768759"/>
          </a:xfrm>
          <a:custGeom>
            <a:avLst/>
            <a:gdLst/>
            <a:ahLst/>
            <a:cxnLst/>
            <a:rect l="l" t="t" r="r" b="b"/>
            <a:pathLst>
              <a:path w="1717304" h="1768759">
                <a:moveTo>
                  <a:pt x="0" y="0"/>
                </a:moveTo>
                <a:lnTo>
                  <a:pt x="1717305" y="0"/>
                </a:lnTo>
                <a:lnTo>
                  <a:pt x="1717305" y="1768759"/>
                </a:lnTo>
                <a:lnTo>
                  <a:pt x="0" y="17687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17868" y="5847691"/>
            <a:ext cx="856605" cy="1024341"/>
          </a:xfrm>
          <a:custGeom>
            <a:avLst/>
            <a:gdLst/>
            <a:ahLst/>
            <a:cxnLst/>
            <a:rect l="l" t="t" r="r" b="b"/>
            <a:pathLst>
              <a:path w="856605" h="1024341">
                <a:moveTo>
                  <a:pt x="0" y="0"/>
                </a:moveTo>
                <a:lnTo>
                  <a:pt x="856605" y="0"/>
                </a:lnTo>
                <a:lnTo>
                  <a:pt x="856605" y="1024341"/>
                </a:lnTo>
                <a:lnTo>
                  <a:pt x="0" y="10243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83129" y="3709425"/>
            <a:ext cx="3432298" cy="3385104"/>
          </a:xfrm>
          <a:custGeom>
            <a:avLst/>
            <a:gdLst/>
            <a:ahLst/>
            <a:cxnLst/>
            <a:rect l="l" t="t" r="r" b="b"/>
            <a:pathLst>
              <a:path w="3432298" h="3385104">
                <a:moveTo>
                  <a:pt x="0" y="0"/>
                </a:moveTo>
                <a:lnTo>
                  <a:pt x="3432298" y="0"/>
                </a:lnTo>
                <a:lnTo>
                  <a:pt x="3432298" y="3385104"/>
                </a:lnTo>
                <a:lnTo>
                  <a:pt x="0" y="33851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A1B2997-34D5-43A7-A09C-7475C984F57D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000" y="1140042"/>
            <a:ext cx="9180000" cy="5871390"/>
            <a:chOff x="0" y="0"/>
            <a:chExt cx="422547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5472" cy="2702548"/>
            </a:xfrm>
            <a:custGeom>
              <a:avLst/>
              <a:gdLst/>
              <a:ahLst/>
              <a:cxnLst/>
              <a:rect l="l" t="t" r="r" b="b"/>
              <a:pathLst>
                <a:path w="4225472" h="2702548">
                  <a:moveTo>
                    <a:pt x="410101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01012" y="0"/>
                  </a:lnTo>
                  <a:cubicBezTo>
                    <a:pt x="4169592" y="0"/>
                    <a:pt x="4225472" y="55880"/>
                    <a:pt x="4225472" y="124460"/>
                  </a:cubicBezTo>
                  <a:lnTo>
                    <a:pt x="4225472" y="2578088"/>
                  </a:lnTo>
                  <a:cubicBezTo>
                    <a:pt x="4225472" y="2646668"/>
                    <a:pt x="4169592" y="2702548"/>
                    <a:pt x="4101012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67193" y="1316495"/>
            <a:ext cx="3726500" cy="3600730"/>
          </a:xfrm>
          <a:custGeom>
            <a:avLst/>
            <a:gdLst/>
            <a:ahLst/>
            <a:cxnLst/>
            <a:rect l="l" t="t" r="r" b="b"/>
            <a:pathLst>
              <a:path w="3726500" h="3600730">
                <a:moveTo>
                  <a:pt x="0" y="0"/>
                </a:moveTo>
                <a:lnTo>
                  <a:pt x="3726500" y="0"/>
                </a:lnTo>
                <a:lnTo>
                  <a:pt x="3726500" y="3600730"/>
                </a:lnTo>
                <a:lnTo>
                  <a:pt x="0" y="3600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6204" y="3952920"/>
            <a:ext cx="3251342" cy="3141609"/>
          </a:xfrm>
          <a:custGeom>
            <a:avLst/>
            <a:gdLst/>
            <a:ahLst/>
            <a:cxnLst/>
            <a:rect l="l" t="t" r="r" b="b"/>
            <a:pathLst>
              <a:path w="3251342" h="3141609">
                <a:moveTo>
                  <a:pt x="0" y="0"/>
                </a:moveTo>
                <a:lnTo>
                  <a:pt x="3251342" y="0"/>
                </a:lnTo>
                <a:lnTo>
                  <a:pt x="3251342" y="3141609"/>
                </a:lnTo>
                <a:lnTo>
                  <a:pt x="0" y="314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7248" y="5192734"/>
            <a:ext cx="3828956" cy="1751748"/>
          </a:xfrm>
          <a:custGeom>
            <a:avLst/>
            <a:gdLst/>
            <a:ahLst/>
            <a:cxnLst/>
            <a:rect l="l" t="t" r="r" b="b"/>
            <a:pathLst>
              <a:path w="3828956" h="1751748">
                <a:moveTo>
                  <a:pt x="0" y="0"/>
                </a:moveTo>
                <a:lnTo>
                  <a:pt x="3828956" y="0"/>
                </a:lnTo>
                <a:lnTo>
                  <a:pt x="3828956" y="1751747"/>
                </a:lnTo>
                <a:lnTo>
                  <a:pt x="0" y="175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99626" y="5099501"/>
            <a:ext cx="1755501" cy="1911932"/>
          </a:xfrm>
          <a:custGeom>
            <a:avLst/>
            <a:gdLst/>
            <a:ahLst/>
            <a:cxnLst/>
            <a:rect l="l" t="t" r="r" b="b"/>
            <a:pathLst>
              <a:path w="1755501" h="1911932">
                <a:moveTo>
                  <a:pt x="0" y="0"/>
                </a:moveTo>
                <a:lnTo>
                  <a:pt x="1755501" y="0"/>
                </a:lnTo>
                <a:lnTo>
                  <a:pt x="1755501" y="1911931"/>
                </a:lnTo>
                <a:lnTo>
                  <a:pt x="0" y="19119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9985" y="1526515"/>
            <a:ext cx="3421726" cy="3013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LISTEN TO THE VOICES AROUND YOU. WHAT DO YOU HEAR?</a:t>
            </a:r>
          </a:p>
          <a:p>
            <a:pPr algn="ctr">
              <a:lnSpc>
                <a:spcPts val="3988"/>
              </a:lnSpc>
            </a:pPr>
            <a:r>
              <a:rPr lang="en-US" sz="28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WHICH VOICES ARE PLEASANT?</a:t>
            </a:r>
          </a:p>
          <a:p>
            <a:pPr algn="ctr">
              <a:lnSpc>
                <a:spcPts val="3988"/>
              </a:lnSpc>
            </a:pPr>
            <a:r>
              <a:rPr lang="en-US" sz="28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WHICH ARE UNPLEASANT?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709252" y="4540250"/>
            <a:ext cx="2375087" cy="2137579"/>
          </a:xfrm>
          <a:custGeom>
            <a:avLst/>
            <a:gdLst/>
            <a:ahLst/>
            <a:cxnLst/>
            <a:rect l="l" t="t" r="r" b="b"/>
            <a:pathLst>
              <a:path w="2375087" h="2137579">
                <a:moveTo>
                  <a:pt x="0" y="0"/>
                </a:moveTo>
                <a:lnTo>
                  <a:pt x="2375087" y="0"/>
                </a:lnTo>
                <a:lnTo>
                  <a:pt x="2375087" y="2137578"/>
                </a:lnTo>
                <a:lnTo>
                  <a:pt x="0" y="21375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18998" y="4276633"/>
            <a:ext cx="2525755" cy="2494183"/>
          </a:xfrm>
          <a:custGeom>
            <a:avLst/>
            <a:gdLst/>
            <a:ahLst/>
            <a:cxnLst/>
            <a:rect l="l" t="t" r="r" b="b"/>
            <a:pathLst>
              <a:path w="2525755" h="2494183">
                <a:moveTo>
                  <a:pt x="0" y="0"/>
                </a:moveTo>
                <a:lnTo>
                  <a:pt x="2525755" y="0"/>
                </a:lnTo>
                <a:lnTo>
                  <a:pt x="2525755" y="2494183"/>
                </a:lnTo>
                <a:lnTo>
                  <a:pt x="0" y="24941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67193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EARTH DAY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8B098BC3-602D-4D5C-B788-F8C1A0C2C39B}"/>
              </a:ext>
            </a:extLst>
          </p:cNvPr>
          <p:cNvSpPr/>
          <p:nvPr/>
        </p:nvSpPr>
        <p:spPr>
          <a:xfrm rot="11022536">
            <a:off x="4548823" y="995213"/>
            <a:ext cx="5376386" cy="3060462"/>
          </a:xfrm>
          <a:custGeom>
            <a:avLst/>
            <a:gdLst/>
            <a:ahLst/>
            <a:cxnLst/>
            <a:rect l="l" t="t" r="r" b="b"/>
            <a:pathLst>
              <a:path w="3773701" h="2826845">
                <a:moveTo>
                  <a:pt x="0" y="0"/>
                </a:moveTo>
                <a:lnTo>
                  <a:pt x="3773701" y="0"/>
                </a:lnTo>
                <a:lnTo>
                  <a:pt x="3773701" y="2826845"/>
                </a:lnTo>
                <a:lnTo>
                  <a:pt x="0" y="28268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14" name="TextBox 14"/>
          <p:cNvSpPr txBox="1"/>
          <p:nvPr/>
        </p:nvSpPr>
        <p:spPr>
          <a:xfrm>
            <a:off x="4647564" y="1455561"/>
            <a:ext cx="5178643" cy="2353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Environmental noise can have several negative effects on human health. 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IT LEADS TO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: hearing impairment, sleep disturbance, agitation, reduced performance at work or learning, interference with conversation, cardiovascular 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DIS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function, psychophysiological 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PROBLEMS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and 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CHANGES IN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social </a:t>
            </a:r>
            <a:r>
              <a:rPr lang="en-US" sz="2100" spc="-100" dirty="0" err="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behaviour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6000" y="679645"/>
            <a:ext cx="2926655" cy="38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STATION 4</a:t>
            </a: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7AA5487D-42C5-46BE-94E6-F35839BD0B01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000" y="1140042"/>
            <a:ext cx="9180000" cy="5871390"/>
            <a:chOff x="0" y="0"/>
            <a:chExt cx="422547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5472" cy="2702548"/>
            </a:xfrm>
            <a:custGeom>
              <a:avLst/>
              <a:gdLst/>
              <a:ahLst/>
              <a:cxnLst/>
              <a:rect l="l" t="t" r="r" b="b"/>
              <a:pathLst>
                <a:path w="4225472" h="2702548">
                  <a:moveTo>
                    <a:pt x="410101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01012" y="0"/>
                  </a:lnTo>
                  <a:cubicBezTo>
                    <a:pt x="4169592" y="0"/>
                    <a:pt x="4225472" y="55880"/>
                    <a:pt x="4225472" y="124460"/>
                  </a:cubicBezTo>
                  <a:lnTo>
                    <a:pt x="4225472" y="2578088"/>
                  </a:lnTo>
                  <a:cubicBezTo>
                    <a:pt x="4225472" y="2646668"/>
                    <a:pt x="4169592" y="2702548"/>
                    <a:pt x="4101012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67193" y="1316495"/>
            <a:ext cx="3726500" cy="3600730"/>
          </a:xfrm>
          <a:custGeom>
            <a:avLst/>
            <a:gdLst/>
            <a:ahLst/>
            <a:cxnLst/>
            <a:rect l="l" t="t" r="r" b="b"/>
            <a:pathLst>
              <a:path w="3726500" h="3600730">
                <a:moveTo>
                  <a:pt x="0" y="0"/>
                </a:moveTo>
                <a:lnTo>
                  <a:pt x="3726500" y="0"/>
                </a:lnTo>
                <a:lnTo>
                  <a:pt x="3726500" y="3600730"/>
                </a:lnTo>
                <a:lnTo>
                  <a:pt x="0" y="3600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6204" y="3952920"/>
            <a:ext cx="3251342" cy="3141609"/>
          </a:xfrm>
          <a:custGeom>
            <a:avLst/>
            <a:gdLst/>
            <a:ahLst/>
            <a:cxnLst/>
            <a:rect l="l" t="t" r="r" b="b"/>
            <a:pathLst>
              <a:path w="3251342" h="3141609">
                <a:moveTo>
                  <a:pt x="0" y="0"/>
                </a:moveTo>
                <a:lnTo>
                  <a:pt x="3251342" y="0"/>
                </a:lnTo>
                <a:lnTo>
                  <a:pt x="3251342" y="3141609"/>
                </a:lnTo>
                <a:lnTo>
                  <a:pt x="0" y="314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7248" y="5192734"/>
            <a:ext cx="3828956" cy="1751748"/>
          </a:xfrm>
          <a:custGeom>
            <a:avLst/>
            <a:gdLst/>
            <a:ahLst/>
            <a:cxnLst/>
            <a:rect l="l" t="t" r="r" b="b"/>
            <a:pathLst>
              <a:path w="3828956" h="1751748">
                <a:moveTo>
                  <a:pt x="0" y="0"/>
                </a:moveTo>
                <a:lnTo>
                  <a:pt x="3828956" y="0"/>
                </a:lnTo>
                <a:lnTo>
                  <a:pt x="3828956" y="1751747"/>
                </a:lnTo>
                <a:lnTo>
                  <a:pt x="0" y="175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99626" y="5099501"/>
            <a:ext cx="1755501" cy="1911932"/>
          </a:xfrm>
          <a:custGeom>
            <a:avLst/>
            <a:gdLst/>
            <a:ahLst/>
            <a:cxnLst/>
            <a:rect l="l" t="t" r="r" b="b"/>
            <a:pathLst>
              <a:path w="1755501" h="1911932">
                <a:moveTo>
                  <a:pt x="0" y="0"/>
                </a:moveTo>
                <a:lnTo>
                  <a:pt x="1755501" y="0"/>
                </a:lnTo>
                <a:lnTo>
                  <a:pt x="1755501" y="1911931"/>
                </a:lnTo>
                <a:lnTo>
                  <a:pt x="0" y="19119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6000" y="4075737"/>
            <a:ext cx="5742800" cy="3058041"/>
          </a:xfrm>
          <a:custGeom>
            <a:avLst/>
            <a:gdLst/>
            <a:ahLst/>
            <a:cxnLst/>
            <a:rect l="l" t="t" r="r" b="b"/>
            <a:pathLst>
              <a:path w="5742800" h="3058041">
                <a:moveTo>
                  <a:pt x="0" y="0"/>
                </a:moveTo>
                <a:lnTo>
                  <a:pt x="5742800" y="0"/>
                </a:lnTo>
                <a:lnTo>
                  <a:pt x="5742800" y="3058041"/>
                </a:lnTo>
                <a:lnTo>
                  <a:pt x="0" y="3058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7115" y="1461056"/>
            <a:ext cx="3058932" cy="2015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</a:pPr>
            <a:r>
              <a:rPr lang="sl-SI" sz="28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SIT ON THE GROUND AND QUIETLY OBSERVE IF YOU CAN SPOT AN ANIMAL</a:t>
            </a:r>
            <a:r>
              <a:rPr lang="en-US" sz="28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.</a:t>
            </a:r>
            <a:r>
              <a:rPr lang="sl-SI" sz="28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DESCRIBE IT</a:t>
            </a:r>
            <a:r>
              <a:rPr lang="en-US" sz="28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.</a:t>
            </a: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DA74ED26-7307-4EA4-866D-602C242ED64D}"/>
              </a:ext>
            </a:extLst>
          </p:cNvPr>
          <p:cNvSpPr/>
          <p:nvPr/>
        </p:nvSpPr>
        <p:spPr>
          <a:xfrm rot="11022536">
            <a:off x="4548823" y="995213"/>
            <a:ext cx="5376386" cy="3060462"/>
          </a:xfrm>
          <a:custGeom>
            <a:avLst/>
            <a:gdLst/>
            <a:ahLst/>
            <a:cxnLst/>
            <a:rect l="l" t="t" r="r" b="b"/>
            <a:pathLst>
              <a:path w="3773701" h="2826845">
                <a:moveTo>
                  <a:pt x="0" y="0"/>
                </a:moveTo>
                <a:lnTo>
                  <a:pt x="3773701" y="0"/>
                </a:lnTo>
                <a:lnTo>
                  <a:pt x="3773701" y="2826845"/>
                </a:lnTo>
                <a:lnTo>
                  <a:pt x="0" y="28268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 dirty="0"/>
          </a:p>
        </p:txBody>
      </p:sp>
      <p:sp>
        <p:nvSpPr>
          <p:cNvPr id="12" name="TextBox 12"/>
          <p:cNvSpPr txBox="1"/>
          <p:nvPr/>
        </p:nvSpPr>
        <p:spPr>
          <a:xfrm>
            <a:off x="867193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EARTH DAY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87979" y="1441440"/>
            <a:ext cx="4898074" cy="2353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ANIMALS IN NATURE ARE VERY IMPORTANT, AS THEY PRESERVE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 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BALANCE IN THE ENVIRONMENT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. 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Rabbits,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 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foxes, shrews, snakes, squirrels and smaller organisms 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ALL 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live in our area.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 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DO 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YOUR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 BEST TO KEEP THEIR NATURAL HABITAT CLEAN AND PEACEFUL.</a:t>
            </a:r>
            <a:r>
              <a:rPr lang="sl-SI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 </a:t>
            </a:r>
            <a:r>
              <a:rPr lang="en-US" sz="2100" spc="-100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ANIMALS WERE HERE MANY YEARS BEFORE US.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46000" y="679645"/>
            <a:ext cx="2926655" cy="38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STATION 5</a:t>
            </a: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54673126-DD5D-4801-A401-CAE151A28993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7193" y="1316495"/>
            <a:ext cx="9180000" cy="5871390"/>
            <a:chOff x="0" y="0"/>
            <a:chExt cx="422547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5472" cy="2702548"/>
            </a:xfrm>
            <a:custGeom>
              <a:avLst/>
              <a:gdLst/>
              <a:ahLst/>
              <a:cxnLst/>
              <a:rect l="l" t="t" r="r" b="b"/>
              <a:pathLst>
                <a:path w="4225472" h="2702548">
                  <a:moveTo>
                    <a:pt x="410101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01012" y="0"/>
                  </a:lnTo>
                  <a:cubicBezTo>
                    <a:pt x="4169592" y="0"/>
                    <a:pt x="4225472" y="55880"/>
                    <a:pt x="4225472" y="124460"/>
                  </a:cubicBezTo>
                  <a:lnTo>
                    <a:pt x="4225472" y="2578088"/>
                  </a:lnTo>
                  <a:cubicBezTo>
                    <a:pt x="4225472" y="2646668"/>
                    <a:pt x="4169592" y="2702548"/>
                    <a:pt x="4101012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67193" y="1316495"/>
            <a:ext cx="3726500" cy="3600730"/>
          </a:xfrm>
          <a:custGeom>
            <a:avLst/>
            <a:gdLst/>
            <a:ahLst/>
            <a:cxnLst/>
            <a:rect l="l" t="t" r="r" b="b"/>
            <a:pathLst>
              <a:path w="3726500" h="3600730">
                <a:moveTo>
                  <a:pt x="0" y="0"/>
                </a:moveTo>
                <a:lnTo>
                  <a:pt x="3726500" y="0"/>
                </a:lnTo>
                <a:lnTo>
                  <a:pt x="3726500" y="3600730"/>
                </a:lnTo>
                <a:lnTo>
                  <a:pt x="0" y="3600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6204" y="3952920"/>
            <a:ext cx="3251342" cy="3141609"/>
          </a:xfrm>
          <a:custGeom>
            <a:avLst/>
            <a:gdLst/>
            <a:ahLst/>
            <a:cxnLst/>
            <a:rect l="l" t="t" r="r" b="b"/>
            <a:pathLst>
              <a:path w="3251342" h="3141609">
                <a:moveTo>
                  <a:pt x="0" y="0"/>
                </a:moveTo>
                <a:lnTo>
                  <a:pt x="3251342" y="0"/>
                </a:lnTo>
                <a:lnTo>
                  <a:pt x="3251342" y="3141609"/>
                </a:lnTo>
                <a:lnTo>
                  <a:pt x="0" y="314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7248" y="5192734"/>
            <a:ext cx="3828956" cy="1751748"/>
          </a:xfrm>
          <a:custGeom>
            <a:avLst/>
            <a:gdLst/>
            <a:ahLst/>
            <a:cxnLst/>
            <a:rect l="l" t="t" r="r" b="b"/>
            <a:pathLst>
              <a:path w="3828956" h="1751748">
                <a:moveTo>
                  <a:pt x="0" y="0"/>
                </a:moveTo>
                <a:lnTo>
                  <a:pt x="3828956" y="0"/>
                </a:lnTo>
                <a:lnTo>
                  <a:pt x="3828956" y="1751747"/>
                </a:lnTo>
                <a:lnTo>
                  <a:pt x="0" y="175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577464">
            <a:off x="6204978" y="1015026"/>
            <a:ext cx="3773701" cy="2826845"/>
          </a:xfrm>
          <a:custGeom>
            <a:avLst/>
            <a:gdLst/>
            <a:ahLst/>
            <a:cxnLst/>
            <a:rect l="l" t="t" r="r" b="b"/>
            <a:pathLst>
              <a:path w="3773701" h="2826845">
                <a:moveTo>
                  <a:pt x="0" y="0"/>
                </a:moveTo>
                <a:lnTo>
                  <a:pt x="3773701" y="0"/>
                </a:lnTo>
                <a:lnTo>
                  <a:pt x="3773701" y="2826845"/>
                </a:lnTo>
                <a:lnTo>
                  <a:pt x="0" y="2826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36499" y="5523725"/>
            <a:ext cx="1755501" cy="1911932"/>
          </a:xfrm>
          <a:custGeom>
            <a:avLst/>
            <a:gdLst/>
            <a:ahLst/>
            <a:cxnLst/>
            <a:rect l="l" t="t" r="r" b="b"/>
            <a:pathLst>
              <a:path w="1755501" h="1911932">
                <a:moveTo>
                  <a:pt x="0" y="0"/>
                </a:moveTo>
                <a:lnTo>
                  <a:pt x="1755501" y="0"/>
                </a:lnTo>
                <a:lnTo>
                  <a:pt x="1755501" y="1911931"/>
                </a:lnTo>
                <a:lnTo>
                  <a:pt x="0" y="1911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74368" y="1530263"/>
            <a:ext cx="5389028" cy="394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If you find an injured or visibly sick wild animal, call the 112 emergency 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NUMBER.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tell them what you 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HAVE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found and where.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	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if it is a game animal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,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The 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EMERGENCY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Centre will call the hunt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ERS. THEY WILL CALL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the sanctuary if it is a protected species. The animal will be picked up and taken into care. </a:t>
            </a:r>
            <a:endParaRPr lang="sl-SI" sz="2249" dirty="0">
              <a:solidFill>
                <a:srgbClr val="000000"/>
              </a:solidFill>
              <a:latin typeface="Louisville I"/>
              <a:ea typeface="Louisville I"/>
              <a:sym typeface="Louisville I"/>
            </a:endParaRPr>
          </a:p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If the animal is dead, the Hygiene Service takes it over. If 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IT IS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 a protected species, the Slovenian Museum of Natural History 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GETS IT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sym typeface="Louisville I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3325164" y="3835990"/>
            <a:ext cx="1330156" cy="1330156"/>
          </a:xfrm>
          <a:custGeom>
            <a:avLst/>
            <a:gdLst/>
            <a:ahLst/>
            <a:cxnLst/>
            <a:rect l="l" t="t" r="r" b="b"/>
            <a:pathLst>
              <a:path w="1330156" h="1330156">
                <a:moveTo>
                  <a:pt x="0" y="0"/>
                </a:moveTo>
                <a:lnTo>
                  <a:pt x="1330156" y="0"/>
                </a:lnTo>
                <a:lnTo>
                  <a:pt x="1330156" y="1330156"/>
                </a:lnTo>
                <a:lnTo>
                  <a:pt x="0" y="1330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38036" y="5309802"/>
            <a:ext cx="1607379" cy="1465707"/>
          </a:xfrm>
          <a:custGeom>
            <a:avLst/>
            <a:gdLst/>
            <a:ahLst/>
            <a:cxnLst/>
            <a:rect l="l" t="t" r="r" b="b"/>
            <a:pathLst>
              <a:path w="2024409" h="1945963">
                <a:moveTo>
                  <a:pt x="0" y="0"/>
                </a:moveTo>
                <a:lnTo>
                  <a:pt x="2024409" y="0"/>
                </a:lnTo>
                <a:lnTo>
                  <a:pt x="2024409" y="1945963"/>
                </a:lnTo>
                <a:lnTo>
                  <a:pt x="0" y="19459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67115" y="1442006"/>
            <a:ext cx="2277560" cy="2500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8"/>
              </a:lnSpc>
            </a:pPr>
            <a:r>
              <a:rPr lang="en-US" sz="35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WHAT DO YOU DO IF YOU FIND A SICK OR DEAD ANIMAL?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7193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EARTH DAY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6000" y="679645"/>
            <a:ext cx="2926655" cy="38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STATION 6</a:t>
            </a: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D47BE0B4-D857-4D7F-BB24-1C55A3C01BCE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000" y="1140042"/>
            <a:ext cx="9180000" cy="5871390"/>
            <a:chOff x="0" y="0"/>
            <a:chExt cx="4225471" cy="270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25472" cy="2702548"/>
            </a:xfrm>
            <a:custGeom>
              <a:avLst/>
              <a:gdLst/>
              <a:ahLst/>
              <a:cxnLst/>
              <a:rect l="l" t="t" r="r" b="b"/>
              <a:pathLst>
                <a:path w="4225472" h="2702548">
                  <a:moveTo>
                    <a:pt x="4101011" y="2702548"/>
                  </a:moveTo>
                  <a:lnTo>
                    <a:pt x="124460" y="2702548"/>
                  </a:lnTo>
                  <a:cubicBezTo>
                    <a:pt x="55880" y="2702548"/>
                    <a:pt x="0" y="2646668"/>
                    <a:pt x="0" y="2578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01012" y="0"/>
                  </a:lnTo>
                  <a:cubicBezTo>
                    <a:pt x="4169592" y="0"/>
                    <a:pt x="4225472" y="55880"/>
                    <a:pt x="4225472" y="124460"/>
                  </a:cubicBezTo>
                  <a:lnTo>
                    <a:pt x="4225472" y="2578088"/>
                  </a:lnTo>
                  <a:cubicBezTo>
                    <a:pt x="4225472" y="2646668"/>
                    <a:pt x="4169592" y="2702548"/>
                    <a:pt x="4101012" y="2702548"/>
                  </a:cubicBezTo>
                  <a:close/>
                </a:path>
              </a:pathLst>
            </a:custGeom>
            <a:solidFill>
              <a:srgbClr val="E2DFD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67193" y="1316495"/>
            <a:ext cx="3726500" cy="3600730"/>
          </a:xfrm>
          <a:custGeom>
            <a:avLst/>
            <a:gdLst/>
            <a:ahLst/>
            <a:cxnLst/>
            <a:rect l="l" t="t" r="r" b="b"/>
            <a:pathLst>
              <a:path w="3726500" h="3600730">
                <a:moveTo>
                  <a:pt x="0" y="0"/>
                </a:moveTo>
                <a:lnTo>
                  <a:pt x="3726500" y="0"/>
                </a:lnTo>
                <a:lnTo>
                  <a:pt x="3726500" y="3600730"/>
                </a:lnTo>
                <a:lnTo>
                  <a:pt x="0" y="3600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6204" y="3952920"/>
            <a:ext cx="3251342" cy="3141609"/>
          </a:xfrm>
          <a:custGeom>
            <a:avLst/>
            <a:gdLst/>
            <a:ahLst/>
            <a:cxnLst/>
            <a:rect l="l" t="t" r="r" b="b"/>
            <a:pathLst>
              <a:path w="3251342" h="3141609">
                <a:moveTo>
                  <a:pt x="0" y="0"/>
                </a:moveTo>
                <a:lnTo>
                  <a:pt x="3251342" y="0"/>
                </a:lnTo>
                <a:lnTo>
                  <a:pt x="3251342" y="3141609"/>
                </a:lnTo>
                <a:lnTo>
                  <a:pt x="0" y="3141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7248" y="5192734"/>
            <a:ext cx="3828956" cy="1751748"/>
          </a:xfrm>
          <a:custGeom>
            <a:avLst/>
            <a:gdLst/>
            <a:ahLst/>
            <a:cxnLst/>
            <a:rect l="l" t="t" r="r" b="b"/>
            <a:pathLst>
              <a:path w="3828956" h="1751748">
                <a:moveTo>
                  <a:pt x="0" y="0"/>
                </a:moveTo>
                <a:lnTo>
                  <a:pt x="3828956" y="0"/>
                </a:lnTo>
                <a:lnTo>
                  <a:pt x="3828956" y="1751747"/>
                </a:lnTo>
                <a:lnTo>
                  <a:pt x="0" y="175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577464">
            <a:off x="6204978" y="1015026"/>
            <a:ext cx="3773701" cy="2826845"/>
          </a:xfrm>
          <a:custGeom>
            <a:avLst/>
            <a:gdLst/>
            <a:ahLst/>
            <a:cxnLst/>
            <a:rect l="l" t="t" r="r" b="b"/>
            <a:pathLst>
              <a:path w="3773701" h="2826845">
                <a:moveTo>
                  <a:pt x="0" y="0"/>
                </a:moveTo>
                <a:lnTo>
                  <a:pt x="3773701" y="0"/>
                </a:lnTo>
                <a:lnTo>
                  <a:pt x="3773701" y="2826845"/>
                </a:lnTo>
                <a:lnTo>
                  <a:pt x="0" y="2826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99626" y="5099501"/>
            <a:ext cx="1755501" cy="1911932"/>
          </a:xfrm>
          <a:custGeom>
            <a:avLst/>
            <a:gdLst/>
            <a:ahLst/>
            <a:cxnLst/>
            <a:rect l="l" t="t" r="r" b="b"/>
            <a:pathLst>
              <a:path w="1755501" h="1911932">
                <a:moveTo>
                  <a:pt x="0" y="0"/>
                </a:moveTo>
                <a:lnTo>
                  <a:pt x="1755501" y="0"/>
                </a:lnTo>
                <a:lnTo>
                  <a:pt x="1755501" y="1911931"/>
                </a:lnTo>
                <a:lnTo>
                  <a:pt x="0" y="1911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8068" y="3606856"/>
            <a:ext cx="3850000" cy="3024000"/>
          </a:xfrm>
          <a:custGeom>
            <a:avLst/>
            <a:gdLst/>
            <a:ahLst/>
            <a:cxnLst/>
            <a:rect l="l" t="t" r="r" b="b"/>
            <a:pathLst>
              <a:path w="3850000" h="3024000">
                <a:moveTo>
                  <a:pt x="0" y="0"/>
                </a:moveTo>
                <a:lnTo>
                  <a:pt x="3850000" y="0"/>
                </a:lnTo>
                <a:lnTo>
                  <a:pt x="3850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7115" y="1442006"/>
            <a:ext cx="2926655" cy="1330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8"/>
              </a:lnSpc>
            </a:pPr>
            <a:r>
              <a:rPr lang="en-US" sz="3849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HOW DO YOU LOOK AFTER YOUR HEALTH?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7193" y="267183"/>
            <a:ext cx="5354964" cy="8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9"/>
              </a:lnSpc>
            </a:pPr>
            <a:r>
              <a:rPr lang="en-US" sz="512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EARTH DAY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64136" y="1451664"/>
            <a:ext cx="5009127" cy="394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A healthy diet, regular physical activity, 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ENOUGH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rest, 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PERSONAL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hygiene and mental health care are key factors in </a:t>
            </a:r>
            <a:r>
              <a:rPr lang="en-US" sz="2249" dirty="0" err="1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contribut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ING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to better health, a better quality of life and to the sustainability of 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THE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health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 SERVICES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. They </a:t>
            </a:r>
            <a:r>
              <a:rPr lang="sl-SI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ALSO </a:t>
            </a:r>
            <a:r>
              <a:rPr lang="en-US" sz="2249" dirty="0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ensure optimal growth and development during adolescence, improve well-being and work performance in adults and, in the long term, contribute to active and healthy ageing.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46000" y="679645"/>
            <a:ext cx="2926655" cy="38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9">
                <a:solidFill>
                  <a:srgbClr val="000000"/>
                </a:solidFill>
                <a:latin typeface="Louisville I"/>
                <a:ea typeface="Louisville I"/>
                <a:cs typeface="Louisville I"/>
                <a:sym typeface="Louisville I"/>
              </a:rPr>
              <a:t>STATION 7</a:t>
            </a: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FEFA3C87-CCF6-4C65-A20B-F7496875CD3F}"/>
              </a:ext>
            </a:extLst>
          </p:cNvPr>
          <p:cNvSpPr/>
          <p:nvPr/>
        </p:nvSpPr>
        <p:spPr>
          <a:xfrm>
            <a:off x="1" y="7080990"/>
            <a:ext cx="1612900" cy="460711"/>
          </a:xfrm>
          <a:custGeom>
            <a:avLst/>
            <a:gdLst/>
            <a:ahLst/>
            <a:cxnLst/>
            <a:rect l="l" t="t" r="r" b="b"/>
            <a:pathLst>
              <a:path w="3712833" h="1060539">
                <a:moveTo>
                  <a:pt x="0" y="0"/>
                </a:moveTo>
                <a:lnTo>
                  <a:pt x="3712833" y="0"/>
                </a:lnTo>
                <a:lnTo>
                  <a:pt x="3712833" y="1060539"/>
                </a:lnTo>
                <a:lnTo>
                  <a:pt x="0" y="10605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1029</Words>
  <Application>Microsoft Office PowerPoint</Application>
  <PresentationFormat>Po meri</PresentationFormat>
  <Paragraphs>93</Paragraphs>
  <Slides>18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3" baseType="lpstr">
      <vt:lpstr>Arial</vt:lpstr>
      <vt:lpstr>Louisville I</vt:lpstr>
      <vt:lpstr>Segoe UI</vt:lpstr>
      <vt:lpstr>Calibri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Kopija izdelka Earth Day Activity Worksheet</dc:title>
  <cp:keywords>, docId:9DB0398F6A36DFE65146B24E34C49D69</cp:keywords>
  <cp:lastModifiedBy>Žiga Kokalj</cp:lastModifiedBy>
  <cp:revision>49</cp:revision>
  <dcterms:created xsi:type="dcterms:W3CDTF">2006-08-16T00:00:00Z</dcterms:created>
  <dcterms:modified xsi:type="dcterms:W3CDTF">2024-11-16T19:35:00Z</dcterms:modified>
  <dc:identifier>DAGWjqJ0jmM</dc:identifier>
</cp:coreProperties>
</file>